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94" r:id="rId4"/>
    <p:sldId id="292" r:id="rId5"/>
    <p:sldId id="293" r:id="rId6"/>
    <p:sldId id="257" r:id="rId7"/>
    <p:sldId id="260" r:id="rId8"/>
    <p:sldId id="268" r:id="rId9"/>
    <p:sldId id="270" r:id="rId10"/>
    <p:sldId id="271" r:id="rId11"/>
    <p:sldId id="274" r:id="rId12"/>
    <p:sldId id="275" r:id="rId13"/>
    <p:sldId id="276" r:id="rId14"/>
    <p:sldId id="277" r:id="rId15"/>
    <p:sldId id="278" r:id="rId16"/>
    <p:sldId id="279" r:id="rId17"/>
    <p:sldId id="280" r:id="rId18"/>
    <p:sldId id="281" r:id="rId19"/>
    <p:sldId id="267" r:id="rId20"/>
    <p:sldId id="282" r:id="rId21"/>
    <p:sldId id="283" r:id="rId22"/>
    <p:sldId id="284" r:id="rId23"/>
    <p:sldId id="285" r:id="rId24"/>
    <p:sldId id="261" r:id="rId25"/>
    <p:sldId id="262" r:id="rId26"/>
    <p:sldId id="263" r:id="rId27"/>
    <p:sldId id="264" r:id="rId28"/>
    <p:sldId id="265" r:id="rId29"/>
    <p:sldId id="266" r:id="rId30"/>
    <p:sldId id="286" r:id="rId31"/>
    <p:sldId id="287" r:id="rId32"/>
    <p:sldId id="288" r:id="rId33"/>
    <p:sldId id="290" r:id="rId34"/>
    <p:sldId id="295" r:id="rId35"/>
    <p:sldId id="289" r:id="rId36"/>
    <p:sldId id="291"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E0F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60"/>
  </p:normalViewPr>
  <p:slideViewPr>
    <p:cSldViewPr snapToGrid="0">
      <p:cViewPr varScale="1">
        <p:scale>
          <a:sx n="64" d="100"/>
          <a:sy n="64" d="100"/>
        </p:scale>
        <p:origin x="6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D3BB4C-95EA-3D18-A24D-094643B0181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4B572E8-045F-7A9A-F249-243D0D3DE2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7D7D84-3CB4-E5EA-711D-F9B9A985C7AB}"/>
              </a:ext>
            </a:extLst>
          </p:cNvPr>
          <p:cNvSpPr>
            <a:spLocks noGrp="1"/>
          </p:cNvSpPr>
          <p:nvPr>
            <p:ph type="dt" sz="half" idx="10"/>
          </p:nvPr>
        </p:nvSpPr>
        <p:spPr/>
        <p:txBody>
          <a:bodyPr/>
          <a:lstStyle/>
          <a:p>
            <a:fld id="{7E88E4D9-A65C-480B-9D89-6AF701C2FB8E}" type="datetimeFigureOut">
              <a:rPr lang="zh-TW" altLang="en-US" smtClean="0"/>
              <a:t>2023/12/30</a:t>
            </a:fld>
            <a:endParaRPr lang="zh-TW" altLang="en-US"/>
          </a:p>
        </p:txBody>
      </p:sp>
      <p:sp>
        <p:nvSpPr>
          <p:cNvPr id="5" name="頁尾版面配置區 4">
            <a:extLst>
              <a:ext uri="{FF2B5EF4-FFF2-40B4-BE49-F238E27FC236}">
                <a16:creationId xmlns:a16="http://schemas.microsoft.com/office/drawing/2014/main" id="{AEB064C9-54A3-5400-697F-997C40E399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9C94C11-48A3-77A5-58ED-721271BA79C2}"/>
              </a:ext>
            </a:extLst>
          </p:cNvPr>
          <p:cNvSpPr>
            <a:spLocks noGrp="1"/>
          </p:cNvSpPr>
          <p:nvPr>
            <p:ph type="sldNum" sz="quarter" idx="12"/>
          </p:nvPr>
        </p:nvSpPr>
        <p:spPr/>
        <p:txBody>
          <a:body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144272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8C081A-28A7-0918-6541-71BAFF8ECE0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489D1B7-EAAA-D361-3B04-A63A0802491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C05E886-D527-2E85-920A-FE83D7E7E1EE}"/>
              </a:ext>
            </a:extLst>
          </p:cNvPr>
          <p:cNvSpPr>
            <a:spLocks noGrp="1"/>
          </p:cNvSpPr>
          <p:nvPr>
            <p:ph type="dt" sz="half" idx="10"/>
          </p:nvPr>
        </p:nvSpPr>
        <p:spPr/>
        <p:txBody>
          <a:bodyPr/>
          <a:lstStyle/>
          <a:p>
            <a:fld id="{7E88E4D9-A65C-480B-9D89-6AF701C2FB8E}" type="datetimeFigureOut">
              <a:rPr lang="zh-TW" altLang="en-US" smtClean="0"/>
              <a:t>2023/12/30</a:t>
            </a:fld>
            <a:endParaRPr lang="zh-TW" altLang="en-US"/>
          </a:p>
        </p:txBody>
      </p:sp>
      <p:sp>
        <p:nvSpPr>
          <p:cNvPr id="5" name="頁尾版面配置區 4">
            <a:extLst>
              <a:ext uri="{FF2B5EF4-FFF2-40B4-BE49-F238E27FC236}">
                <a16:creationId xmlns:a16="http://schemas.microsoft.com/office/drawing/2014/main" id="{4413D42C-1FDA-4F20-3604-6774438258C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C7DD3E-AE0F-7046-50A2-B48D6B36BE17}"/>
              </a:ext>
            </a:extLst>
          </p:cNvPr>
          <p:cNvSpPr>
            <a:spLocks noGrp="1"/>
          </p:cNvSpPr>
          <p:nvPr>
            <p:ph type="sldNum" sz="quarter" idx="12"/>
          </p:nvPr>
        </p:nvSpPr>
        <p:spPr/>
        <p:txBody>
          <a:body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752217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BCD8758-658B-B8BE-61F5-5541617ECF7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D5B02AC-B809-2AF0-5BC1-190E728940A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6CF6786-1B5E-B4B9-39FA-678F9C63B54F}"/>
              </a:ext>
            </a:extLst>
          </p:cNvPr>
          <p:cNvSpPr>
            <a:spLocks noGrp="1"/>
          </p:cNvSpPr>
          <p:nvPr>
            <p:ph type="dt" sz="half" idx="10"/>
          </p:nvPr>
        </p:nvSpPr>
        <p:spPr/>
        <p:txBody>
          <a:bodyPr/>
          <a:lstStyle/>
          <a:p>
            <a:fld id="{7E88E4D9-A65C-480B-9D89-6AF701C2FB8E}" type="datetimeFigureOut">
              <a:rPr lang="zh-TW" altLang="en-US" smtClean="0"/>
              <a:t>2023/12/30</a:t>
            </a:fld>
            <a:endParaRPr lang="zh-TW" altLang="en-US"/>
          </a:p>
        </p:txBody>
      </p:sp>
      <p:sp>
        <p:nvSpPr>
          <p:cNvPr id="5" name="頁尾版面配置區 4">
            <a:extLst>
              <a:ext uri="{FF2B5EF4-FFF2-40B4-BE49-F238E27FC236}">
                <a16:creationId xmlns:a16="http://schemas.microsoft.com/office/drawing/2014/main" id="{887C391A-FEC0-3018-7CD2-F9EE2CC64B2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5887112-1C9D-8AFF-04EF-CE36B423C61A}"/>
              </a:ext>
            </a:extLst>
          </p:cNvPr>
          <p:cNvSpPr>
            <a:spLocks noGrp="1"/>
          </p:cNvSpPr>
          <p:nvPr>
            <p:ph type="sldNum" sz="quarter" idx="12"/>
          </p:nvPr>
        </p:nvSpPr>
        <p:spPr/>
        <p:txBody>
          <a:body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201463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C8DDF-8A25-EFE3-3B80-55710CDA2C6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94412DA-0F69-CA82-2BD4-5EC9DD8E919E}"/>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C7B3E85-19E2-6560-9CE2-5EA5A19511E1}"/>
              </a:ext>
            </a:extLst>
          </p:cNvPr>
          <p:cNvSpPr>
            <a:spLocks noGrp="1"/>
          </p:cNvSpPr>
          <p:nvPr>
            <p:ph type="dt" sz="half" idx="10"/>
          </p:nvPr>
        </p:nvSpPr>
        <p:spPr/>
        <p:txBody>
          <a:bodyPr/>
          <a:lstStyle/>
          <a:p>
            <a:fld id="{7E88E4D9-A65C-480B-9D89-6AF701C2FB8E}" type="datetimeFigureOut">
              <a:rPr lang="zh-TW" altLang="en-US" smtClean="0"/>
              <a:t>2023/12/30</a:t>
            </a:fld>
            <a:endParaRPr lang="zh-TW" altLang="en-US"/>
          </a:p>
        </p:txBody>
      </p:sp>
      <p:sp>
        <p:nvSpPr>
          <p:cNvPr id="5" name="頁尾版面配置區 4">
            <a:extLst>
              <a:ext uri="{FF2B5EF4-FFF2-40B4-BE49-F238E27FC236}">
                <a16:creationId xmlns:a16="http://schemas.microsoft.com/office/drawing/2014/main" id="{5A3F7CA4-A186-7FEA-417A-10F0F158274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63A0CB0-5D22-325B-AB99-24570D1F8DC3}"/>
              </a:ext>
            </a:extLst>
          </p:cNvPr>
          <p:cNvSpPr>
            <a:spLocks noGrp="1"/>
          </p:cNvSpPr>
          <p:nvPr>
            <p:ph type="sldNum" sz="quarter" idx="12"/>
          </p:nvPr>
        </p:nvSpPr>
        <p:spPr/>
        <p:txBody>
          <a:body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88853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DF9B6-13A7-CE4D-F0AD-39659AA4AAEB}"/>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D10E2D6B-030D-AE46-5A0D-D63976589C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801BC441-C3F7-5CFC-5BA3-D55B7E95972E}"/>
              </a:ext>
            </a:extLst>
          </p:cNvPr>
          <p:cNvSpPr>
            <a:spLocks noGrp="1"/>
          </p:cNvSpPr>
          <p:nvPr>
            <p:ph type="dt" sz="half" idx="10"/>
          </p:nvPr>
        </p:nvSpPr>
        <p:spPr/>
        <p:txBody>
          <a:bodyPr/>
          <a:lstStyle/>
          <a:p>
            <a:fld id="{7E88E4D9-A65C-480B-9D89-6AF701C2FB8E}" type="datetimeFigureOut">
              <a:rPr lang="zh-TW" altLang="en-US" smtClean="0"/>
              <a:t>2023/12/30</a:t>
            </a:fld>
            <a:endParaRPr lang="zh-TW" altLang="en-US"/>
          </a:p>
        </p:txBody>
      </p:sp>
      <p:sp>
        <p:nvSpPr>
          <p:cNvPr id="5" name="頁尾版面配置區 4">
            <a:extLst>
              <a:ext uri="{FF2B5EF4-FFF2-40B4-BE49-F238E27FC236}">
                <a16:creationId xmlns:a16="http://schemas.microsoft.com/office/drawing/2014/main" id="{2133200F-E641-B1B9-54A7-D684212A116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D8AE6C-1C18-5BD9-8FF3-8B4562C151C6}"/>
              </a:ext>
            </a:extLst>
          </p:cNvPr>
          <p:cNvSpPr>
            <a:spLocks noGrp="1"/>
          </p:cNvSpPr>
          <p:nvPr>
            <p:ph type="sldNum" sz="quarter" idx="12"/>
          </p:nvPr>
        </p:nvSpPr>
        <p:spPr/>
        <p:txBody>
          <a:body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163496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99C867-8328-11C2-3196-48946665BEB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66E2F5-65A0-C062-6588-570A9B21D86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CCDF474-E67E-793B-2C50-9C6FA978FD0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E97A288-C4DB-958D-2AE0-9F9FAE2FCE76}"/>
              </a:ext>
            </a:extLst>
          </p:cNvPr>
          <p:cNvSpPr>
            <a:spLocks noGrp="1"/>
          </p:cNvSpPr>
          <p:nvPr>
            <p:ph type="dt" sz="half" idx="10"/>
          </p:nvPr>
        </p:nvSpPr>
        <p:spPr/>
        <p:txBody>
          <a:bodyPr/>
          <a:lstStyle/>
          <a:p>
            <a:fld id="{7E88E4D9-A65C-480B-9D89-6AF701C2FB8E}" type="datetimeFigureOut">
              <a:rPr lang="zh-TW" altLang="en-US" smtClean="0"/>
              <a:t>2023/12/30</a:t>
            </a:fld>
            <a:endParaRPr lang="zh-TW" altLang="en-US"/>
          </a:p>
        </p:txBody>
      </p:sp>
      <p:sp>
        <p:nvSpPr>
          <p:cNvPr id="6" name="頁尾版面配置區 5">
            <a:extLst>
              <a:ext uri="{FF2B5EF4-FFF2-40B4-BE49-F238E27FC236}">
                <a16:creationId xmlns:a16="http://schemas.microsoft.com/office/drawing/2014/main" id="{BBF5EEE0-5676-A93F-4FF8-C79BB474624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78AEE94-6EF1-431F-6B75-62FC8BDD3ACA}"/>
              </a:ext>
            </a:extLst>
          </p:cNvPr>
          <p:cNvSpPr>
            <a:spLocks noGrp="1"/>
          </p:cNvSpPr>
          <p:nvPr>
            <p:ph type="sldNum" sz="quarter" idx="12"/>
          </p:nvPr>
        </p:nvSpPr>
        <p:spPr/>
        <p:txBody>
          <a:body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1449023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DC8607-A737-7F24-7698-D6B75768A25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184390D-08B5-E5DF-E620-30F3430E83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3385150A-3248-67DB-6D95-1D82C9BBC1D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A3F82DD-0751-AAF1-9D9F-76635A935F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BF25B47-2716-BE7A-48C6-B9C6F782A28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044306E-67E3-7EE0-73E1-5CCB93C32019}"/>
              </a:ext>
            </a:extLst>
          </p:cNvPr>
          <p:cNvSpPr>
            <a:spLocks noGrp="1"/>
          </p:cNvSpPr>
          <p:nvPr>
            <p:ph type="dt" sz="half" idx="10"/>
          </p:nvPr>
        </p:nvSpPr>
        <p:spPr/>
        <p:txBody>
          <a:bodyPr/>
          <a:lstStyle/>
          <a:p>
            <a:fld id="{7E88E4D9-A65C-480B-9D89-6AF701C2FB8E}" type="datetimeFigureOut">
              <a:rPr lang="zh-TW" altLang="en-US" smtClean="0"/>
              <a:t>2023/12/30</a:t>
            </a:fld>
            <a:endParaRPr lang="zh-TW" altLang="en-US"/>
          </a:p>
        </p:txBody>
      </p:sp>
      <p:sp>
        <p:nvSpPr>
          <p:cNvPr id="8" name="頁尾版面配置區 7">
            <a:extLst>
              <a:ext uri="{FF2B5EF4-FFF2-40B4-BE49-F238E27FC236}">
                <a16:creationId xmlns:a16="http://schemas.microsoft.com/office/drawing/2014/main" id="{5834818B-E2F6-8C36-53D8-7F732FD871D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BE8DAA3B-8C1E-B3DC-BAA8-66F041B6A2C5}"/>
              </a:ext>
            </a:extLst>
          </p:cNvPr>
          <p:cNvSpPr>
            <a:spLocks noGrp="1"/>
          </p:cNvSpPr>
          <p:nvPr>
            <p:ph type="sldNum" sz="quarter" idx="12"/>
          </p:nvPr>
        </p:nvSpPr>
        <p:spPr/>
        <p:txBody>
          <a:body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3732195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6CD6D-943C-E2E7-941B-22099D1288F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375E4C6-49C7-FFAB-21B5-47EFB0AE2754}"/>
              </a:ext>
            </a:extLst>
          </p:cNvPr>
          <p:cNvSpPr>
            <a:spLocks noGrp="1"/>
          </p:cNvSpPr>
          <p:nvPr>
            <p:ph type="dt" sz="half" idx="10"/>
          </p:nvPr>
        </p:nvSpPr>
        <p:spPr/>
        <p:txBody>
          <a:bodyPr/>
          <a:lstStyle/>
          <a:p>
            <a:fld id="{7E88E4D9-A65C-480B-9D89-6AF701C2FB8E}" type="datetimeFigureOut">
              <a:rPr lang="zh-TW" altLang="en-US" smtClean="0"/>
              <a:t>2023/12/30</a:t>
            </a:fld>
            <a:endParaRPr lang="zh-TW" altLang="en-US"/>
          </a:p>
        </p:txBody>
      </p:sp>
      <p:sp>
        <p:nvSpPr>
          <p:cNvPr id="4" name="頁尾版面配置區 3">
            <a:extLst>
              <a:ext uri="{FF2B5EF4-FFF2-40B4-BE49-F238E27FC236}">
                <a16:creationId xmlns:a16="http://schemas.microsoft.com/office/drawing/2014/main" id="{CF5FF80B-368E-2B02-DFD4-F4ED5B5BB8C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6412589-2484-1190-441F-808B3552309A}"/>
              </a:ext>
            </a:extLst>
          </p:cNvPr>
          <p:cNvSpPr>
            <a:spLocks noGrp="1"/>
          </p:cNvSpPr>
          <p:nvPr>
            <p:ph type="sldNum" sz="quarter" idx="12"/>
          </p:nvPr>
        </p:nvSpPr>
        <p:spPr/>
        <p:txBody>
          <a:body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250982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7C30EB3-8E87-B774-6ABA-28B5B8F6D30D}"/>
              </a:ext>
            </a:extLst>
          </p:cNvPr>
          <p:cNvSpPr>
            <a:spLocks noGrp="1"/>
          </p:cNvSpPr>
          <p:nvPr>
            <p:ph type="dt" sz="half" idx="10"/>
          </p:nvPr>
        </p:nvSpPr>
        <p:spPr/>
        <p:txBody>
          <a:bodyPr/>
          <a:lstStyle/>
          <a:p>
            <a:fld id="{7E88E4D9-A65C-480B-9D89-6AF701C2FB8E}" type="datetimeFigureOut">
              <a:rPr lang="zh-TW" altLang="en-US" smtClean="0"/>
              <a:t>2023/12/30</a:t>
            </a:fld>
            <a:endParaRPr lang="zh-TW" altLang="en-US"/>
          </a:p>
        </p:txBody>
      </p:sp>
      <p:sp>
        <p:nvSpPr>
          <p:cNvPr id="3" name="頁尾版面配置區 2">
            <a:extLst>
              <a:ext uri="{FF2B5EF4-FFF2-40B4-BE49-F238E27FC236}">
                <a16:creationId xmlns:a16="http://schemas.microsoft.com/office/drawing/2014/main" id="{96E7AF9E-9202-FD64-12D9-A422DFD160B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B885359-8A73-1DF4-C223-EBE4533E2CA8}"/>
              </a:ext>
            </a:extLst>
          </p:cNvPr>
          <p:cNvSpPr>
            <a:spLocks noGrp="1"/>
          </p:cNvSpPr>
          <p:nvPr>
            <p:ph type="sldNum" sz="quarter" idx="12"/>
          </p:nvPr>
        </p:nvSpPr>
        <p:spPr/>
        <p:txBody>
          <a:body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558154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14E35-1F28-6D78-948D-5AD096A346B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AEAB8D0-1205-B86E-384A-AED4DBD4C0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33A401F-DECD-9010-0582-0775450E2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C81052D-EF47-6133-B9A3-C07DE5C1C3B0}"/>
              </a:ext>
            </a:extLst>
          </p:cNvPr>
          <p:cNvSpPr>
            <a:spLocks noGrp="1"/>
          </p:cNvSpPr>
          <p:nvPr>
            <p:ph type="dt" sz="half" idx="10"/>
          </p:nvPr>
        </p:nvSpPr>
        <p:spPr/>
        <p:txBody>
          <a:bodyPr/>
          <a:lstStyle/>
          <a:p>
            <a:fld id="{7E88E4D9-A65C-480B-9D89-6AF701C2FB8E}" type="datetimeFigureOut">
              <a:rPr lang="zh-TW" altLang="en-US" smtClean="0"/>
              <a:t>2023/12/30</a:t>
            </a:fld>
            <a:endParaRPr lang="zh-TW" altLang="en-US"/>
          </a:p>
        </p:txBody>
      </p:sp>
      <p:sp>
        <p:nvSpPr>
          <p:cNvPr id="6" name="頁尾版面配置區 5">
            <a:extLst>
              <a:ext uri="{FF2B5EF4-FFF2-40B4-BE49-F238E27FC236}">
                <a16:creationId xmlns:a16="http://schemas.microsoft.com/office/drawing/2014/main" id="{52CEED3F-5E9C-170D-300C-9ACFDCE7DF5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3229CF7-E321-9EF3-5E93-9440D7B91CD3}"/>
              </a:ext>
            </a:extLst>
          </p:cNvPr>
          <p:cNvSpPr>
            <a:spLocks noGrp="1"/>
          </p:cNvSpPr>
          <p:nvPr>
            <p:ph type="sldNum" sz="quarter" idx="12"/>
          </p:nvPr>
        </p:nvSpPr>
        <p:spPr/>
        <p:txBody>
          <a:body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2136981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B03B24-9F9B-6D6C-4512-B1EFF94619A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70410BD-A930-68C3-DF3F-5341CCCA9E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6AEB48A-A571-3B89-76DA-43DFDDAFD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C2145FE-5F52-106D-9182-ABE83D4DC463}"/>
              </a:ext>
            </a:extLst>
          </p:cNvPr>
          <p:cNvSpPr>
            <a:spLocks noGrp="1"/>
          </p:cNvSpPr>
          <p:nvPr>
            <p:ph type="dt" sz="half" idx="10"/>
          </p:nvPr>
        </p:nvSpPr>
        <p:spPr/>
        <p:txBody>
          <a:bodyPr/>
          <a:lstStyle/>
          <a:p>
            <a:fld id="{7E88E4D9-A65C-480B-9D89-6AF701C2FB8E}" type="datetimeFigureOut">
              <a:rPr lang="zh-TW" altLang="en-US" smtClean="0"/>
              <a:t>2023/12/30</a:t>
            </a:fld>
            <a:endParaRPr lang="zh-TW" altLang="en-US"/>
          </a:p>
        </p:txBody>
      </p:sp>
      <p:sp>
        <p:nvSpPr>
          <p:cNvPr id="6" name="頁尾版面配置區 5">
            <a:extLst>
              <a:ext uri="{FF2B5EF4-FFF2-40B4-BE49-F238E27FC236}">
                <a16:creationId xmlns:a16="http://schemas.microsoft.com/office/drawing/2014/main" id="{CF1BF990-8194-9E42-477A-902A4E9FCCA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0ADCB8C-96C2-B7C3-4262-FF6EF90EBA93}"/>
              </a:ext>
            </a:extLst>
          </p:cNvPr>
          <p:cNvSpPr>
            <a:spLocks noGrp="1"/>
          </p:cNvSpPr>
          <p:nvPr>
            <p:ph type="sldNum" sz="quarter" idx="12"/>
          </p:nvPr>
        </p:nvSpPr>
        <p:spPr/>
        <p:txBody>
          <a:body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3375599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C4E05D6-C17C-9008-3E40-823C908ED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D980F7A-8DB7-FC7B-5E0B-59EA606438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31D7F74-5B08-2970-91B2-6CDCFADAC7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88E4D9-A65C-480B-9D89-6AF701C2FB8E}" type="datetimeFigureOut">
              <a:rPr lang="zh-TW" altLang="en-US" smtClean="0"/>
              <a:t>2023/12/30</a:t>
            </a:fld>
            <a:endParaRPr lang="zh-TW" altLang="en-US"/>
          </a:p>
        </p:txBody>
      </p:sp>
      <p:sp>
        <p:nvSpPr>
          <p:cNvPr id="5" name="頁尾版面配置區 4">
            <a:extLst>
              <a:ext uri="{FF2B5EF4-FFF2-40B4-BE49-F238E27FC236}">
                <a16:creationId xmlns:a16="http://schemas.microsoft.com/office/drawing/2014/main" id="{388020B0-7601-2B39-BD6F-0DEEA12876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9D046C5-3938-B8CE-E78E-00D87BABA4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797B37-6D0E-4CA1-AD80-9A410B014E18}" type="slidenum">
              <a:rPr lang="zh-TW" altLang="en-US" smtClean="0"/>
              <a:t>‹#›</a:t>
            </a:fld>
            <a:endParaRPr lang="zh-TW" altLang="en-US"/>
          </a:p>
        </p:txBody>
      </p:sp>
    </p:spTree>
    <p:extLst>
      <p:ext uri="{BB962C8B-B14F-4D97-AF65-F5344CB8AC3E}">
        <p14:creationId xmlns:p14="http://schemas.microsoft.com/office/powerpoint/2010/main" val="1945738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5" name="圖片 4">
            <a:extLst>
              <a:ext uri="{FF2B5EF4-FFF2-40B4-BE49-F238E27FC236}">
                <a16:creationId xmlns:a16="http://schemas.microsoft.com/office/drawing/2014/main" id="{1341ACEC-55FD-9845-E314-AE353BBB8E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46027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
        <p:nvSpPr>
          <p:cNvPr id="9" name="矩形 8">
            <a:extLst>
              <a:ext uri="{FF2B5EF4-FFF2-40B4-BE49-F238E27FC236}">
                <a16:creationId xmlns:a16="http://schemas.microsoft.com/office/drawing/2014/main" id="{C1A7A707-B8E4-90BE-866F-0DE178C843C5}"/>
              </a:ext>
            </a:extLst>
          </p:cNvPr>
          <p:cNvSpPr/>
          <p:nvPr/>
        </p:nvSpPr>
        <p:spPr>
          <a:xfrm>
            <a:off x="1510750" y="1757566"/>
            <a:ext cx="9640955" cy="4380220"/>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參賽資格：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本競賽以全國大專院校在學生為參加對象，所有參賽成員均須為在學學生。在學資格以參賽投件時是否具有學生身分認定</a:t>
            </a:r>
            <a:r>
              <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需檢附具備在學學生</a:t>
            </a:r>
            <a:r>
              <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大專、大學、碩士生或博士生身分之在學證明</a:t>
            </a:r>
            <a:r>
              <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endPar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參賽方式：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競賽團隊須自行組隊。每隊由學生</a:t>
            </a:r>
            <a:r>
              <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2</a:t>
            </a: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至</a:t>
            </a:r>
            <a:r>
              <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5</a:t>
            </a: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位及指導教師</a:t>
            </a:r>
            <a:r>
              <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a:t>
            </a: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至</a:t>
            </a:r>
            <a:r>
              <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3</a:t>
            </a: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位組成。每位學生最多可參加</a:t>
            </a:r>
            <a:r>
              <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a:t>
            </a: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隊，每隊最多可參賽投件</a:t>
            </a:r>
            <a:r>
              <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a:t>
            </a: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件。每隊須推派</a:t>
            </a:r>
            <a:r>
              <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a:t>
            </a: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位隊長做為代表並負責統籌事宜。指導教師所指導的隊伍數目不限。</a:t>
            </a:r>
            <a:endPar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FF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競賽階段：</a:t>
            </a:r>
            <a:endParaRPr kumimoji="0" lang="en-US" altLang="zh-TW"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本競賽分為初選、複選、決選三個階段。</a:t>
            </a: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Tree>
    <p:extLst>
      <p:ext uri="{BB962C8B-B14F-4D97-AF65-F5344CB8AC3E}">
        <p14:creationId xmlns:p14="http://schemas.microsoft.com/office/powerpoint/2010/main" val="4279522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
        <p:nvSpPr>
          <p:cNvPr id="9" name="矩形 8">
            <a:extLst>
              <a:ext uri="{FF2B5EF4-FFF2-40B4-BE49-F238E27FC236}">
                <a16:creationId xmlns:a16="http://schemas.microsoft.com/office/drawing/2014/main" id="{C1A7A707-B8E4-90BE-866F-0DE178C843C5}"/>
              </a:ext>
            </a:extLst>
          </p:cNvPr>
          <p:cNvSpPr/>
          <p:nvPr/>
        </p:nvSpPr>
        <p:spPr>
          <a:xfrm>
            <a:off x="1510750" y="1523168"/>
            <a:ext cx="9640955" cy="4614618"/>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solidFill>
                <a:srgbClr val="FF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rgbClr val="FF0000"/>
                </a:solidFill>
                <a:latin typeface="微軟正黑體" panose="020B0604030504040204" pitchFamily="34" charset="-120"/>
                <a:ea typeface="微軟正黑體" panose="020B0604030504040204" pitchFamily="34" charset="-120"/>
              </a:rPr>
              <a:t>競賽規範：</a:t>
            </a:r>
            <a:endParaRPr lang="en-US" altLang="zh-TW" sz="2000" dirty="0">
              <a:solidFill>
                <a:srgbClr val="FF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徵件期間為</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113</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年</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3</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月</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15</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日至</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113</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年</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5</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月</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15</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日。參賽團隊須於徵件截止當日</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23:59</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分前上傳初賽文件。主辦單位將依參賽文件之完整性，於指定期間內通知團隊補件，若團隊未能於期限內補件，視同放棄參賽資格。</a:t>
            </a:r>
            <a:endPar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通過資格審查之團隊，評選委員依據初審標準進行評選，自初選團隊中，擇優錄取至多</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24</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件進入複選，並於</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113</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年</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月</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15</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日由主辦單位公布名單。</a:t>
            </a: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Tree>
    <p:extLst>
      <p:ext uri="{BB962C8B-B14F-4D97-AF65-F5344CB8AC3E}">
        <p14:creationId xmlns:p14="http://schemas.microsoft.com/office/powerpoint/2010/main" val="292414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
        <p:nvSpPr>
          <p:cNvPr id="9" name="矩形 8">
            <a:extLst>
              <a:ext uri="{FF2B5EF4-FFF2-40B4-BE49-F238E27FC236}">
                <a16:creationId xmlns:a16="http://schemas.microsoft.com/office/drawing/2014/main" id="{C1A7A707-B8E4-90BE-866F-0DE178C843C5}"/>
              </a:ext>
            </a:extLst>
          </p:cNvPr>
          <p:cNvSpPr/>
          <p:nvPr/>
        </p:nvSpPr>
        <p:spPr>
          <a:xfrm>
            <a:off x="1510750" y="1523168"/>
            <a:ext cx="9640955" cy="4614618"/>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複選入圍團隊須於</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113</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年</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月</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28</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日至指定場所進行簡報，並當場展示效果或模組之測試結果，作為場域實作能力之證明。根據複選評選標準，評選委員會將自簡報團隊中遴選至多</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12</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件進入決選，原則上每個場域遴選</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1-3</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件，但仍以參賽作品之品質為第一優先考量，並藉由競爭機制鼓勵各場域投入競賽活動之宣傳與輔導。考量各場域申請運用數量差異，必要時得斟酌調整各場域入圍隊伍。結果於</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113</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年</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月</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30</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日由主辦單位公布名單。</a:t>
            </a:r>
            <a:endPar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決選團隊須於</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113</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年</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10</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月中下旬，於選定場域進行實地展示，並由評選委員親自至各場域進行實地評選。實地展示時間由主辦單位視評選委員時間與團隊協調，另行通知。</a:t>
            </a: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Tree>
    <p:extLst>
      <p:ext uri="{BB962C8B-B14F-4D97-AF65-F5344CB8AC3E}">
        <p14:creationId xmlns:p14="http://schemas.microsoft.com/office/powerpoint/2010/main" val="156065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
        <p:nvSpPr>
          <p:cNvPr id="9" name="矩形 8">
            <a:extLst>
              <a:ext uri="{FF2B5EF4-FFF2-40B4-BE49-F238E27FC236}">
                <a16:creationId xmlns:a16="http://schemas.microsoft.com/office/drawing/2014/main" id="{C1A7A707-B8E4-90BE-866F-0DE178C843C5}"/>
              </a:ext>
            </a:extLst>
          </p:cNvPr>
          <p:cNvSpPr/>
          <p:nvPr/>
        </p:nvSpPr>
        <p:spPr>
          <a:xfrm>
            <a:off x="1510750" y="1523168"/>
            <a:ext cx="9640955" cy="4614618"/>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決選團隊須於頒獎典禮前，繳交作品中英文摘要及相關影音等資料，以便於日後公布於競賽網站。繳交資料與日期由主辦單位另訂。未繳交者不得領取獎勵。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主辦單位依據實地評選結果，於</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113</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年</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10</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月</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31</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日公告鉑金獎、金獎、銀獎及優選名單。所有得獎團隊須於</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113</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年</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11</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月於第七屆國際科技藝術研討會中進行展示，並由研討會主辦單位所組成之評選團選出最佳展示隊伍，額外頒予最佳展示獎。</a:t>
            </a: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Tree>
    <p:extLst>
      <p:ext uri="{BB962C8B-B14F-4D97-AF65-F5344CB8AC3E}">
        <p14:creationId xmlns:p14="http://schemas.microsoft.com/office/powerpoint/2010/main" val="3700085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繳交資料</a:t>
            </a:r>
          </a:p>
        </p:txBody>
      </p:sp>
      <p:sp>
        <p:nvSpPr>
          <p:cNvPr id="9" name="矩形 8">
            <a:extLst>
              <a:ext uri="{FF2B5EF4-FFF2-40B4-BE49-F238E27FC236}">
                <a16:creationId xmlns:a16="http://schemas.microsoft.com/office/drawing/2014/main" id="{C1A7A707-B8E4-90BE-866F-0DE178C843C5}"/>
              </a:ext>
            </a:extLst>
          </p:cNvPr>
          <p:cNvSpPr/>
          <p:nvPr/>
        </p:nvSpPr>
        <p:spPr>
          <a:xfrm>
            <a:off x="1510750" y="1523168"/>
            <a:ext cx="9640955" cy="4614618"/>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graphicFrame>
        <p:nvGraphicFramePr>
          <p:cNvPr id="4" name="表格 3">
            <a:extLst>
              <a:ext uri="{FF2B5EF4-FFF2-40B4-BE49-F238E27FC236}">
                <a16:creationId xmlns:a16="http://schemas.microsoft.com/office/drawing/2014/main" id="{8D26AE6C-5901-D777-7958-02981BC85FEC}"/>
              </a:ext>
            </a:extLst>
          </p:cNvPr>
          <p:cNvGraphicFramePr>
            <a:graphicFrameLocks noGrp="1"/>
          </p:cNvGraphicFramePr>
          <p:nvPr>
            <p:extLst>
              <p:ext uri="{D42A27DB-BD31-4B8C-83A1-F6EECF244321}">
                <p14:modId xmlns:p14="http://schemas.microsoft.com/office/powerpoint/2010/main" val="2879715684"/>
              </p:ext>
            </p:extLst>
          </p:nvPr>
        </p:nvGraphicFramePr>
        <p:xfrm>
          <a:off x="1981200" y="1794932"/>
          <a:ext cx="8700050" cy="4250091"/>
        </p:xfrm>
        <a:graphic>
          <a:graphicData uri="http://schemas.openxmlformats.org/drawingml/2006/table">
            <a:tbl>
              <a:tblPr bandRow="1">
                <a:tableStyleId>{5C22544A-7EE6-4342-B048-85BDC9FD1C3A}</a:tableStyleId>
              </a:tblPr>
              <a:tblGrid>
                <a:gridCol w="2349346">
                  <a:extLst>
                    <a:ext uri="{9D8B030D-6E8A-4147-A177-3AD203B41FA5}">
                      <a16:colId xmlns:a16="http://schemas.microsoft.com/office/drawing/2014/main" val="1951940315"/>
                    </a:ext>
                  </a:extLst>
                </a:gridCol>
                <a:gridCol w="6350704">
                  <a:extLst>
                    <a:ext uri="{9D8B030D-6E8A-4147-A177-3AD203B41FA5}">
                      <a16:colId xmlns:a16="http://schemas.microsoft.com/office/drawing/2014/main" val="4116117377"/>
                    </a:ext>
                  </a:extLst>
                </a:gridCol>
              </a:tblGrid>
              <a:tr h="301948">
                <a:tc>
                  <a:txBody>
                    <a:bodyPr/>
                    <a:lstStyle/>
                    <a:p>
                      <a:pPr algn="ctr"/>
                      <a:r>
                        <a:rPr lang="zh-TW" sz="2000">
                          <a:solidFill>
                            <a:srgbClr val="FF0000"/>
                          </a:solidFill>
                          <a:effectLst/>
                          <a:latin typeface="微軟正黑體" panose="020B0604030504040204" pitchFamily="34" charset="-120"/>
                          <a:ea typeface="微軟正黑體" panose="020B0604030504040204" pitchFamily="34" charset="-120"/>
                        </a:rPr>
                        <a:t>階段</a:t>
                      </a:r>
                    </a:p>
                  </a:txBody>
                  <a:tcPr marL="68580" marR="68580" marT="0" marB="0"/>
                </a:tc>
                <a:tc>
                  <a:txBody>
                    <a:bodyPr/>
                    <a:lstStyle/>
                    <a:p>
                      <a:pPr algn="ctr"/>
                      <a:r>
                        <a:rPr lang="zh-TW" sz="2000">
                          <a:solidFill>
                            <a:srgbClr val="FF0000"/>
                          </a:solidFill>
                          <a:effectLst/>
                          <a:latin typeface="微軟正黑體" panose="020B0604030504040204" pitchFamily="34" charset="-120"/>
                          <a:ea typeface="微軟正黑體" panose="020B0604030504040204" pitchFamily="34" charset="-120"/>
                        </a:rPr>
                        <a:t>繳交資料</a:t>
                      </a:r>
                    </a:p>
                  </a:txBody>
                  <a:tcPr marL="68580" marR="68580" marT="0" marB="0"/>
                </a:tc>
                <a:extLst>
                  <a:ext uri="{0D108BD9-81ED-4DB2-BD59-A6C34878D82A}">
                    <a16:rowId xmlns:a16="http://schemas.microsoft.com/office/drawing/2014/main" val="1353673964"/>
                  </a:ext>
                </a:extLst>
              </a:tr>
              <a:tr h="1811691">
                <a:tc>
                  <a:txBody>
                    <a:bodyPr/>
                    <a:lstStyle/>
                    <a:p>
                      <a:pPr algn="ctr"/>
                      <a:r>
                        <a:rPr lang="zh-TW" sz="2000">
                          <a:solidFill>
                            <a:srgbClr val="FF0000"/>
                          </a:solidFill>
                          <a:effectLst/>
                          <a:latin typeface="微軟正黑體" panose="020B0604030504040204" pitchFamily="34" charset="-120"/>
                          <a:ea typeface="微軟正黑體" panose="020B0604030504040204" pitchFamily="34" charset="-120"/>
                        </a:rPr>
                        <a:t>初選</a:t>
                      </a:r>
                    </a:p>
                  </a:txBody>
                  <a:tcPr marL="68580" marR="68580" marT="0" marB="0" anchor="ctr"/>
                </a:tc>
                <a:tc>
                  <a:txBody>
                    <a:bodyPr/>
                    <a:lstStyle/>
                    <a:p>
                      <a:pPr algn="just"/>
                      <a:r>
                        <a:rPr lang="en-US" sz="2000" dirty="0">
                          <a:solidFill>
                            <a:srgbClr val="FF0000"/>
                          </a:solidFill>
                          <a:effectLst/>
                          <a:latin typeface="微軟正黑體" panose="020B0604030504040204" pitchFamily="34" charset="-120"/>
                          <a:ea typeface="微軟正黑體" panose="020B0604030504040204" pitchFamily="34" charset="-120"/>
                        </a:rPr>
                        <a:t>1.</a:t>
                      </a:r>
                      <a:r>
                        <a:rPr lang="zh-TW" sz="2000" dirty="0">
                          <a:solidFill>
                            <a:srgbClr val="FF0000"/>
                          </a:solidFill>
                          <a:effectLst/>
                          <a:latin typeface="微軟正黑體" panose="020B0604030504040204" pitchFamily="34" charset="-120"/>
                          <a:ea typeface="微軟正黑體" panose="020B0604030504040204" pitchFamily="34" charset="-120"/>
                        </a:rPr>
                        <a:t>作品計劃書或簡報</a:t>
                      </a:r>
                      <a:r>
                        <a:rPr lang="en-US" sz="2000" dirty="0">
                          <a:solidFill>
                            <a:srgbClr val="FF0000"/>
                          </a:solidFill>
                          <a:effectLst/>
                          <a:latin typeface="微軟正黑體" panose="020B0604030504040204" pitchFamily="34" charset="-120"/>
                          <a:ea typeface="微軟正黑體" panose="020B0604030504040204" pitchFamily="34" charset="-120"/>
                        </a:rPr>
                        <a:t>(</a:t>
                      </a:r>
                      <a:r>
                        <a:rPr lang="zh-TW" sz="2000" dirty="0">
                          <a:solidFill>
                            <a:srgbClr val="FF0000"/>
                          </a:solidFill>
                          <a:effectLst/>
                          <a:latin typeface="微軟正黑體" panose="020B0604030504040204" pitchFamily="34" charset="-120"/>
                          <a:ea typeface="微軟正黑體" panose="020B0604030504040204" pitchFamily="34" charset="-120"/>
                        </a:rPr>
                        <a:t>建議包含說明影片</a:t>
                      </a:r>
                      <a:r>
                        <a:rPr lang="en-US" sz="2000" dirty="0">
                          <a:solidFill>
                            <a:srgbClr val="FF0000"/>
                          </a:solidFill>
                          <a:effectLst/>
                          <a:latin typeface="微軟正黑體" panose="020B0604030504040204" pitchFamily="34" charset="-120"/>
                          <a:ea typeface="微軟正黑體" panose="020B0604030504040204" pitchFamily="34" charset="-120"/>
                        </a:rPr>
                        <a:t>)</a:t>
                      </a:r>
                      <a:endParaRPr lang="zh-TW" sz="2000" dirty="0">
                        <a:solidFill>
                          <a:srgbClr val="FF0000"/>
                        </a:solidFill>
                        <a:effectLst/>
                        <a:latin typeface="微軟正黑體" panose="020B0604030504040204" pitchFamily="34" charset="-120"/>
                        <a:ea typeface="微軟正黑體" panose="020B0604030504040204" pitchFamily="34" charset="-120"/>
                      </a:endParaRPr>
                    </a:p>
                    <a:p>
                      <a:pPr algn="just"/>
                      <a:r>
                        <a:rPr lang="en-US" sz="2000" dirty="0">
                          <a:solidFill>
                            <a:srgbClr val="FF0000"/>
                          </a:solidFill>
                          <a:effectLst/>
                          <a:latin typeface="微軟正黑體" panose="020B0604030504040204" pitchFamily="34" charset="-120"/>
                          <a:ea typeface="微軟正黑體" panose="020B0604030504040204" pitchFamily="34" charset="-120"/>
                        </a:rPr>
                        <a:t>2.</a:t>
                      </a:r>
                      <a:r>
                        <a:rPr lang="zh-TW" sz="2000" dirty="0">
                          <a:solidFill>
                            <a:srgbClr val="FF0000"/>
                          </a:solidFill>
                          <a:effectLst/>
                          <a:latin typeface="微軟正黑體" panose="020B0604030504040204" pitchFamily="34" charset="-120"/>
                          <a:ea typeface="微軟正黑體" panose="020B0604030504040204" pitchFamily="34" charset="-120"/>
                        </a:rPr>
                        <a:t>基本參賽資料</a:t>
                      </a:r>
                    </a:p>
                    <a:p>
                      <a:pPr algn="just"/>
                      <a:r>
                        <a:rPr lang="en-US" sz="2000" dirty="0">
                          <a:solidFill>
                            <a:srgbClr val="FF0000"/>
                          </a:solidFill>
                          <a:effectLst/>
                          <a:latin typeface="微軟正黑體" panose="020B0604030504040204" pitchFamily="34" charset="-120"/>
                          <a:ea typeface="微軟正黑體" panose="020B0604030504040204" pitchFamily="34" charset="-120"/>
                        </a:rPr>
                        <a:t>3.</a:t>
                      </a:r>
                      <a:r>
                        <a:rPr lang="zh-TW" sz="2000" dirty="0">
                          <a:solidFill>
                            <a:srgbClr val="FF0000"/>
                          </a:solidFill>
                          <a:effectLst/>
                          <a:latin typeface="微軟正黑體" panose="020B0604030504040204" pitchFamily="34" charset="-120"/>
                          <a:ea typeface="微軟正黑體" panose="020B0604030504040204" pitchFamily="34" charset="-120"/>
                        </a:rPr>
                        <a:t>各參賽者之在學證明</a:t>
                      </a:r>
                    </a:p>
                    <a:p>
                      <a:pPr algn="just"/>
                      <a:r>
                        <a:rPr lang="en-US" sz="2000" dirty="0">
                          <a:solidFill>
                            <a:srgbClr val="FF0000"/>
                          </a:solidFill>
                          <a:effectLst/>
                          <a:latin typeface="微軟正黑體" panose="020B0604030504040204" pitchFamily="34" charset="-120"/>
                          <a:ea typeface="微軟正黑體" panose="020B0604030504040204" pitchFamily="34" charset="-120"/>
                        </a:rPr>
                        <a:t>4.</a:t>
                      </a:r>
                      <a:r>
                        <a:rPr lang="zh-TW" sz="2000" dirty="0">
                          <a:solidFill>
                            <a:srgbClr val="FF0000"/>
                          </a:solidFill>
                          <a:effectLst/>
                          <a:latin typeface="微軟正黑體" panose="020B0604030504040204" pitchFamily="34" charset="-120"/>
                          <a:ea typeface="微軟正黑體" panose="020B0604030504040204" pitchFamily="34" charset="-120"/>
                        </a:rPr>
                        <a:t>指導教師同意書</a:t>
                      </a:r>
                    </a:p>
                    <a:p>
                      <a:pPr algn="just"/>
                      <a:r>
                        <a:rPr lang="en-US" sz="2000" dirty="0">
                          <a:solidFill>
                            <a:srgbClr val="FF0000"/>
                          </a:solidFill>
                          <a:effectLst/>
                          <a:latin typeface="微軟正黑體" panose="020B0604030504040204" pitchFamily="34" charset="-120"/>
                          <a:ea typeface="微軟正黑體" panose="020B0604030504040204" pitchFamily="34" charset="-120"/>
                        </a:rPr>
                        <a:t>5.</a:t>
                      </a:r>
                      <a:r>
                        <a:rPr lang="zh-TW" sz="2000" dirty="0">
                          <a:solidFill>
                            <a:srgbClr val="FF0000"/>
                          </a:solidFill>
                          <a:effectLst/>
                          <a:latin typeface="微軟正黑體" panose="020B0604030504040204" pitchFamily="34" charset="-120"/>
                          <a:ea typeface="微軟正黑體" panose="020B0604030504040204" pitchFamily="34" charset="-120"/>
                        </a:rPr>
                        <a:t>智慧財產權聲明及同意書</a:t>
                      </a:r>
                    </a:p>
                  </a:txBody>
                  <a:tcPr marL="68580" marR="68580" marT="0" marB="0" anchor="ctr"/>
                </a:tc>
                <a:extLst>
                  <a:ext uri="{0D108BD9-81ED-4DB2-BD59-A6C34878D82A}">
                    <a16:rowId xmlns:a16="http://schemas.microsoft.com/office/drawing/2014/main" val="2173228262"/>
                  </a:ext>
                </a:extLst>
              </a:tr>
              <a:tr h="301948">
                <a:tc>
                  <a:txBody>
                    <a:bodyPr/>
                    <a:lstStyle/>
                    <a:p>
                      <a:pPr algn="ctr"/>
                      <a:r>
                        <a:rPr lang="zh-TW" sz="2000">
                          <a:solidFill>
                            <a:srgbClr val="FF0000"/>
                          </a:solidFill>
                          <a:effectLst/>
                          <a:latin typeface="微軟正黑體" panose="020B0604030504040204" pitchFamily="34" charset="-120"/>
                          <a:ea typeface="微軟正黑體" panose="020B0604030504040204" pitchFamily="34" charset="-120"/>
                        </a:rPr>
                        <a:t>複選</a:t>
                      </a:r>
                    </a:p>
                  </a:txBody>
                  <a:tcPr marL="68580" marR="68580" marT="0" marB="0" anchor="ctr"/>
                </a:tc>
                <a:tc>
                  <a:txBody>
                    <a:bodyPr/>
                    <a:lstStyle/>
                    <a:p>
                      <a:pPr algn="just"/>
                      <a:r>
                        <a:rPr lang="en-US" sz="2000">
                          <a:solidFill>
                            <a:srgbClr val="FF0000"/>
                          </a:solidFill>
                          <a:effectLst/>
                          <a:latin typeface="微軟正黑體" panose="020B0604030504040204" pitchFamily="34" charset="-120"/>
                          <a:ea typeface="微軟正黑體" panose="020B0604030504040204" pitchFamily="34" charset="-120"/>
                        </a:rPr>
                        <a:t>1.</a:t>
                      </a:r>
                      <a:r>
                        <a:rPr lang="zh-TW" sz="2000">
                          <a:solidFill>
                            <a:srgbClr val="FF0000"/>
                          </a:solidFill>
                          <a:effectLst/>
                          <a:latin typeface="微軟正黑體" panose="020B0604030504040204" pitchFamily="34" charset="-120"/>
                          <a:ea typeface="微軟正黑體" panose="020B0604030504040204" pitchFamily="34" charset="-120"/>
                        </a:rPr>
                        <a:t>複選簡報</a:t>
                      </a:r>
                      <a:r>
                        <a:rPr lang="en-US" sz="2000">
                          <a:solidFill>
                            <a:srgbClr val="FF0000"/>
                          </a:solidFill>
                          <a:effectLst/>
                          <a:latin typeface="微軟正黑體" panose="020B0604030504040204" pitchFamily="34" charset="-120"/>
                          <a:ea typeface="微軟正黑體" panose="020B0604030504040204" pitchFamily="34" charset="-120"/>
                        </a:rPr>
                        <a:t>(</a:t>
                      </a:r>
                      <a:r>
                        <a:rPr lang="zh-TW" sz="2000">
                          <a:solidFill>
                            <a:srgbClr val="FF0000"/>
                          </a:solidFill>
                          <a:effectLst/>
                          <a:latin typeface="微軟正黑體" panose="020B0604030504040204" pitchFamily="34" charset="-120"/>
                          <a:ea typeface="微軟正黑體" panose="020B0604030504040204" pitchFamily="34" charset="-120"/>
                        </a:rPr>
                        <a:t>建議包含說明影片</a:t>
                      </a:r>
                      <a:r>
                        <a:rPr lang="en-US" sz="2000">
                          <a:solidFill>
                            <a:srgbClr val="FF0000"/>
                          </a:solidFill>
                          <a:effectLst/>
                          <a:latin typeface="微軟正黑體" panose="020B0604030504040204" pitchFamily="34" charset="-120"/>
                          <a:ea typeface="微軟正黑體" panose="020B0604030504040204" pitchFamily="34" charset="-120"/>
                        </a:rPr>
                        <a:t>)</a:t>
                      </a:r>
                      <a:endParaRPr lang="zh-TW" sz="2000">
                        <a:solidFill>
                          <a:srgbClr val="FF0000"/>
                        </a:solidFill>
                        <a:effectLst/>
                        <a:latin typeface="微軟正黑體" panose="020B0604030504040204" pitchFamily="34" charset="-120"/>
                        <a:ea typeface="微軟正黑體" panose="020B0604030504040204" pitchFamily="34" charset="-120"/>
                      </a:endParaRPr>
                    </a:p>
                  </a:txBody>
                  <a:tcPr marL="68580" marR="68580" marT="0" marB="0" anchor="ctr"/>
                </a:tc>
                <a:extLst>
                  <a:ext uri="{0D108BD9-81ED-4DB2-BD59-A6C34878D82A}">
                    <a16:rowId xmlns:a16="http://schemas.microsoft.com/office/drawing/2014/main" val="3922416443"/>
                  </a:ext>
                </a:extLst>
              </a:tr>
              <a:tr h="603897">
                <a:tc>
                  <a:txBody>
                    <a:bodyPr/>
                    <a:lstStyle/>
                    <a:p>
                      <a:pPr algn="ctr"/>
                      <a:r>
                        <a:rPr lang="zh-TW" sz="2000">
                          <a:solidFill>
                            <a:srgbClr val="FF0000"/>
                          </a:solidFill>
                          <a:effectLst/>
                          <a:latin typeface="微軟正黑體" panose="020B0604030504040204" pitchFamily="34" charset="-120"/>
                          <a:ea typeface="微軟正黑體" panose="020B0604030504040204" pitchFamily="34" charset="-120"/>
                        </a:rPr>
                        <a:t>決選</a:t>
                      </a:r>
                    </a:p>
                  </a:txBody>
                  <a:tcPr marL="68580" marR="68580" marT="0" marB="0" anchor="ctr"/>
                </a:tc>
                <a:tc>
                  <a:txBody>
                    <a:bodyPr/>
                    <a:lstStyle/>
                    <a:p>
                      <a:pPr algn="just"/>
                      <a:r>
                        <a:rPr lang="en-US" sz="2000">
                          <a:solidFill>
                            <a:srgbClr val="FF0000"/>
                          </a:solidFill>
                          <a:effectLst/>
                          <a:latin typeface="微軟正黑體" panose="020B0604030504040204" pitchFamily="34" charset="-120"/>
                          <a:ea typeface="微軟正黑體" panose="020B0604030504040204" pitchFamily="34" charset="-120"/>
                        </a:rPr>
                        <a:t>1.</a:t>
                      </a:r>
                      <a:r>
                        <a:rPr lang="zh-TW" sz="2000">
                          <a:solidFill>
                            <a:srgbClr val="FF0000"/>
                          </a:solidFill>
                          <a:effectLst/>
                          <a:latin typeface="微軟正黑體" panose="020B0604030504040204" pitchFamily="34" charset="-120"/>
                          <a:ea typeface="微軟正黑體" panose="020B0604030504040204" pitchFamily="34" charset="-120"/>
                        </a:rPr>
                        <a:t>場域實體展示需求書</a:t>
                      </a:r>
                    </a:p>
                    <a:p>
                      <a:pPr algn="just"/>
                      <a:r>
                        <a:rPr lang="en-US" sz="2000">
                          <a:solidFill>
                            <a:srgbClr val="FF0000"/>
                          </a:solidFill>
                          <a:effectLst/>
                          <a:latin typeface="微軟正黑體" panose="020B0604030504040204" pitchFamily="34" charset="-120"/>
                          <a:ea typeface="微軟正黑體" panose="020B0604030504040204" pitchFamily="34" charset="-120"/>
                        </a:rPr>
                        <a:t>2.</a:t>
                      </a:r>
                      <a:r>
                        <a:rPr lang="zh-TW" sz="2000">
                          <a:solidFill>
                            <a:srgbClr val="FF0000"/>
                          </a:solidFill>
                          <a:effectLst/>
                          <a:latin typeface="微軟正黑體" panose="020B0604030504040204" pitchFamily="34" charset="-120"/>
                          <a:ea typeface="微軟正黑體" panose="020B0604030504040204" pitchFamily="34" charset="-120"/>
                        </a:rPr>
                        <a:t>獎金分配同意書</a:t>
                      </a:r>
                    </a:p>
                  </a:txBody>
                  <a:tcPr marL="68580" marR="68580" marT="0" marB="0" anchor="ctr"/>
                </a:tc>
                <a:extLst>
                  <a:ext uri="{0D108BD9-81ED-4DB2-BD59-A6C34878D82A}">
                    <a16:rowId xmlns:a16="http://schemas.microsoft.com/office/drawing/2014/main" val="1717646698"/>
                  </a:ext>
                </a:extLst>
              </a:tr>
              <a:tr h="1207795">
                <a:tc>
                  <a:txBody>
                    <a:bodyPr/>
                    <a:lstStyle/>
                    <a:p>
                      <a:pPr algn="ctr"/>
                      <a:r>
                        <a:rPr lang="zh-TW" sz="2000">
                          <a:solidFill>
                            <a:srgbClr val="FF0000"/>
                          </a:solidFill>
                          <a:effectLst/>
                          <a:latin typeface="微軟正黑體" panose="020B0604030504040204" pitchFamily="34" charset="-120"/>
                          <a:ea typeface="微軟正黑體" panose="020B0604030504040204" pitchFamily="34" charset="-120"/>
                        </a:rPr>
                        <a:t>現場展示</a:t>
                      </a:r>
                    </a:p>
                    <a:p>
                      <a:pPr algn="ctr"/>
                      <a:r>
                        <a:rPr lang="zh-TW" sz="2000">
                          <a:solidFill>
                            <a:srgbClr val="FF0000"/>
                          </a:solidFill>
                          <a:effectLst/>
                          <a:latin typeface="微軟正黑體" panose="020B0604030504040204" pitchFamily="34" charset="-120"/>
                          <a:ea typeface="微軟正黑體" panose="020B0604030504040204" pitchFamily="34" charset="-120"/>
                        </a:rPr>
                        <a:t>暨頒獎典禮</a:t>
                      </a:r>
                    </a:p>
                  </a:txBody>
                  <a:tcPr marL="68580" marR="68580" marT="0" marB="0" anchor="ctr"/>
                </a:tc>
                <a:tc>
                  <a:txBody>
                    <a:bodyPr/>
                    <a:lstStyle/>
                    <a:p>
                      <a:pPr algn="just"/>
                      <a:r>
                        <a:rPr lang="en-US" sz="2000" dirty="0">
                          <a:solidFill>
                            <a:srgbClr val="FF0000"/>
                          </a:solidFill>
                          <a:effectLst/>
                          <a:latin typeface="微軟正黑體" panose="020B0604030504040204" pitchFamily="34" charset="-120"/>
                          <a:ea typeface="微軟正黑體" panose="020B0604030504040204" pitchFamily="34" charset="-120"/>
                        </a:rPr>
                        <a:t>1.</a:t>
                      </a:r>
                      <a:r>
                        <a:rPr lang="zh-TW" sz="2000" dirty="0">
                          <a:solidFill>
                            <a:srgbClr val="FF0000"/>
                          </a:solidFill>
                          <a:effectLst/>
                          <a:latin typeface="微軟正黑體" panose="020B0604030504040204" pitchFamily="34" charset="-120"/>
                          <a:ea typeface="微軟正黑體" panose="020B0604030504040204" pitchFamily="34" charset="-120"/>
                        </a:rPr>
                        <a:t>作品中英文摘要</a:t>
                      </a:r>
                    </a:p>
                    <a:p>
                      <a:pPr algn="just"/>
                      <a:r>
                        <a:rPr lang="en-US" sz="2000" dirty="0">
                          <a:solidFill>
                            <a:srgbClr val="FF0000"/>
                          </a:solidFill>
                          <a:effectLst/>
                          <a:latin typeface="微軟正黑體" panose="020B0604030504040204" pitchFamily="34" charset="-120"/>
                          <a:ea typeface="微軟正黑體" panose="020B0604030504040204" pitchFamily="34" charset="-120"/>
                        </a:rPr>
                        <a:t>2.</a:t>
                      </a:r>
                      <a:r>
                        <a:rPr lang="zh-TW" sz="2000" dirty="0">
                          <a:solidFill>
                            <a:srgbClr val="FF0000"/>
                          </a:solidFill>
                          <a:effectLst/>
                          <a:latin typeface="微軟正黑體" panose="020B0604030504040204" pitchFamily="34" charset="-120"/>
                          <a:ea typeface="微軟正黑體" panose="020B0604030504040204" pitchFamily="34" charset="-120"/>
                        </a:rPr>
                        <a:t>作品影音資料及相關圖片</a:t>
                      </a:r>
                    </a:p>
                    <a:p>
                      <a:pPr algn="just"/>
                      <a:r>
                        <a:rPr lang="en-US" sz="2000" dirty="0">
                          <a:solidFill>
                            <a:srgbClr val="FF0000"/>
                          </a:solidFill>
                          <a:effectLst/>
                          <a:latin typeface="微軟正黑體" panose="020B0604030504040204" pitchFamily="34" charset="-120"/>
                          <a:ea typeface="微軟正黑體" panose="020B0604030504040204" pitchFamily="34" charset="-120"/>
                        </a:rPr>
                        <a:t>3.</a:t>
                      </a:r>
                      <a:r>
                        <a:rPr lang="zh-TW" sz="2000" dirty="0">
                          <a:solidFill>
                            <a:srgbClr val="FF0000"/>
                          </a:solidFill>
                          <a:effectLst/>
                          <a:latin typeface="微軟正黑體" panose="020B0604030504040204" pitchFamily="34" charset="-120"/>
                          <a:ea typeface="微軟正黑體" panose="020B0604030504040204" pitchFamily="34" charset="-120"/>
                        </a:rPr>
                        <a:t>現場展示說明書</a:t>
                      </a:r>
                    </a:p>
                    <a:p>
                      <a:pPr algn="just"/>
                      <a:r>
                        <a:rPr lang="zh-TW" sz="2000" dirty="0">
                          <a:solidFill>
                            <a:srgbClr val="FF0000"/>
                          </a:solidFill>
                          <a:effectLst/>
                          <a:latin typeface="微軟正黑體" panose="020B0604030504040204" pitchFamily="34" charset="-120"/>
                          <a:ea typeface="微軟正黑體" panose="020B0604030504040204" pitchFamily="34" charset="-120"/>
                        </a:rPr>
                        <a:t>（得規劃以</a:t>
                      </a:r>
                      <a:r>
                        <a:rPr lang="en-US" sz="2000" dirty="0">
                          <a:solidFill>
                            <a:srgbClr val="FF0000"/>
                          </a:solidFill>
                          <a:effectLst/>
                          <a:latin typeface="微軟正黑體" panose="020B0604030504040204" pitchFamily="34" charset="-120"/>
                          <a:ea typeface="微軟正黑體" panose="020B0604030504040204" pitchFamily="34" charset="-120"/>
                        </a:rPr>
                        <a:t>VR/AR</a:t>
                      </a:r>
                      <a:r>
                        <a:rPr lang="zh-TW" sz="2000" dirty="0">
                          <a:solidFill>
                            <a:srgbClr val="FF0000"/>
                          </a:solidFill>
                          <a:effectLst/>
                          <a:latin typeface="微軟正黑體" panose="020B0604030504040204" pitchFamily="34" charset="-120"/>
                          <a:ea typeface="微軟正黑體" panose="020B0604030504040204" pitchFamily="34" charset="-120"/>
                        </a:rPr>
                        <a:t>方式呈現）</a:t>
                      </a:r>
                    </a:p>
                  </a:txBody>
                  <a:tcPr marL="68580" marR="68580" marT="0" marB="0" anchor="ctr"/>
                </a:tc>
                <a:extLst>
                  <a:ext uri="{0D108BD9-81ED-4DB2-BD59-A6C34878D82A}">
                    <a16:rowId xmlns:a16="http://schemas.microsoft.com/office/drawing/2014/main" val="4161718436"/>
                  </a:ext>
                </a:extLst>
              </a:tr>
            </a:tbl>
          </a:graphicData>
        </a:graphic>
      </p:graphicFrame>
    </p:spTree>
    <p:extLst>
      <p:ext uri="{BB962C8B-B14F-4D97-AF65-F5344CB8AC3E}">
        <p14:creationId xmlns:p14="http://schemas.microsoft.com/office/powerpoint/2010/main" val="1180165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評選標準</a:t>
            </a:r>
          </a:p>
        </p:txBody>
      </p:sp>
      <p:sp>
        <p:nvSpPr>
          <p:cNvPr id="9" name="矩形 8">
            <a:extLst>
              <a:ext uri="{FF2B5EF4-FFF2-40B4-BE49-F238E27FC236}">
                <a16:creationId xmlns:a16="http://schemas.microsoft.com/office/drawing/2014/main" id="{C1A7A707-B8E4-90BE-866F-0DE178C843C5}"/>
              </a:ext>
            </a:extLst>
          </p:cNvPr>
          <p:cNvSpPr/>
          <p:nvPr/>
        </p:nvSpPr>
        <p:spPr>
          <a:xfrm>
            <a:off x="1510750" y="1523168"/>
            <a:ext cx="9640955" cy="4614618"/>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graphicFrame>
        <p:nvGraphicFramePr>
          <p:cNvPr id="5" name="表格 4">
            <a:extLst>
              <a:ext uri="{FF2B5EF4-FFF2-40B4-BE49-F238E27FC236}">
                <a16:creationId xmlns:a16="http://schemas.microsoft.com/office/drawing/2014/main" id="{697010A8-8325-979D-2F97-2FEE89288F59}"/>
              </a:ext>
            </a:extLst>
          </p:cNvPr>
          <p:cNvGraphicFramePr>
            <a:graphicFrameLocks noGrp="1"/>
          </p:cNvGraphicFramePr>
          <p:nvPr>
            <p:extLst>
              <p:ext uri="{D42A27DB-BD31-4B8C-83A1-F6EECF244321}">
                <p14:modId xmlns:p14="http://schemas.microsoft.com/office/powerpoint/2010/main" val="4184479387"/>
              </p:ext>
            </p:extLst>
          </p:nvPr>
        </p:nvGraphicFramePr>
        <p:xfrm>
          <a:off x="2934757" y="2314575"/>
          <a:ext cx="7411509" cy="2158033"/>
        </p:xfrm>
        <a:graphic>
          <a:graphicData uri="http://schemas.openxmlformats.org/drawingml/2006/table">
            <a:tbl>
              <a:tblPr bandRow="1">
                <a:tableStyleId>{5C22544A-7EE6-4342-B048-85BDC9FD1C3A}</a:tableStyleId>
              </a:tblPr>
              <a:tblGrid>
                <a:gridCol w="4109185">
                  <a:extLst>
                    <a:ext uri="{9D8B030D-6E8A-4147-A177-3AD203B41FA5}">
                      <a16:colId xmlns:a16="http://schemas.microsoft.com/office/drawing/2014/main" val="209583155"/>
                    </a:ext>
                  </a:extLst>
                </a:gridCol>
                <a:gridCol w="3302324">
                  <a:extLst>
                    <a:ext uri="{9D8B030D-6E8A-4147-A177-3AD203B41FA5}">
                      <a16:colId xmlns:a16="http://schemas.microsoft.com/office/drawing/2014/main" val="2703833245"/>
                    </a:ext>
                  </a:extLst>
                </a:gridCol>
              </a:tblGrid>
              <a:tr h="603340">
                <a:tc>
                  <a:txBody>
                    <a:bodyPr/>
                    <a:lstStyle/>
                    <a:p>
                      <a:pPr algn="l"/>
                      <a:r>
                        <a:rPr lang="zh-TW" sz="3200" dirty="0">
                          <a:solidFill>
                            <a:srgbClr val="FF0000"/>
                          </a:solidFill>
                          <a:effectLst/>
                          <a:latin typeface="微軟正黑體" panose="020B0604030504040204" pitchFamily="34" charset="-120"/>
                          <a:ea typeface="微軟正黑體" panose="020B0604030504040204" pitchFamily="34" charset="-120"/>
                        </a:rPr>
                        <a:t>初選評選標準</a:t>
                      </a:r>
                    </a:p>
                  </a:txBody>
                  <a:tcPr marL="68580" marR="68580" marT="0" marB="0"/>
                </a:tc>
                <a:tc>
                  <a:txBody>
                    <a:bodyPr/>
                    <a:lstStyle/>
                    <a:p>
                      <a:pPr algn="ctr"/>
                      <a:r>
                        <a:rPr lang="zh-TW" sz="3200" dirty="0">
                          <a:solidFill>
                            <a:srgbClr val="FF0000"/>
                          </a:solidFill>
                          <a:effectLst/>
                          <a:latin typeface="微軟正黑體" panose="020B0604030504040204" pitchFamily="34" charset="-120"/>
                          <a:ea typeface="微軟正黑體" panose="020B0604030504040204" pitchFamily="34" charset="-120"/>
                        </a:rPr>
                        <a:t>比重</a:t>
                      </a:r>
                    </a:p>
                  </a:txBody>
                  <a:tcPr marL="68580" marR="68580" marT="0" marB="0"/>
                </a:tc>
                <a:extLst>
                  <a:ext uri="{0D108BD9-81ED-4DB2-BD59-A6C34878D82A}">
                    <a16:rowId xmlns:a16="http://schemas.microsoft.com/office/drawing/2014/main" val="3536428456"/>
                  </a:ext>
                </a:extLst>
              </a:tr>
              <a:tr h="518231">
                <a:tc>
                  <a:txBody>
                    <a:bodyPr/>
                    <a:lstStyle/>
                    <a:p>
                      <a:r>
                        <a:rPr lang="zh-TW" sz="3200">
                          <a:solidFill>
                            <a:srgbClr val="FF0000"/>
                          </a:solidFill>
                          <a:effectLst/>
                          <a:latin typeface="微軟正黑體" panose="020B0604030504040204" pitchFamily="34" charset="-120"/>
                          <a:ea typeface="微軟正黑體" panose="020B0604030504040204" pitchFamily="34" charset="-120"/>
                        </a:rPr>
                        <a:t>作品創意</a:t>
                      </a:r>
                    </a:p>
                  </a:txBody>
                  <a:tcPr marL="68580" marR="68580" marT="0" marB="0"/>
                </a:tc>
                <a:tc>
                  <a:txBody>
                    <a:bodyPr/>
                    <a:lstStyle/>
                    <a:p>
                      <a:pPr algn="ctr"/>
                      <a:r>
                        <a:rPr lang="en-US" sz="3200">
                          <a:solidFill>
                            <a:srgbClr val="FF0000"/>
                          </a:solidFill>
                          <a:effectLst/>
                          <a:latin typeface="微軟正黑體" panose="020B0604030504040204" pitchFamily="34" charset="-120"/>
                          <a:ea typeface="微軟正黑體" panose="020B0604030504040204" pitchFamily="34" charset="-120"/>
                        </a:rPr>
                        <a:t>40%</a:t>
                      </a:r>
                      <a:endParaRPr lang="zh-TW" sz="320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61504935"/>
                  </a:ext>
                </a:extLst>
              </a:tr>
              <a:tr h="518231">
                <a:tc>
                  <a:txBody>
                    <a:bodyPr/>
                    <a:lstStyle/>
                    <a:p>
                      <a:r>
                        <a:rPr lang="zh-TW" sz="3200">
                          <a:solidFill>
                            <a:srgbClr val="FF0000"/>
                          </a:solidFill>
                          <a:effectLst/>
                          <a:latin typeface="微軟正黑體" panose="020B0604030504040204" pitchFamily="34" charset="-120"/>
                          <a:ea typeface="微軟正黑體" panose="020B0604030504040204" pitchFamily="34" charset="-120"/>
                        </a:rPr>
                        <a:t>科技創新性</a:t>
                      </a:r>
                    </a:p>
                  </a:txBody>
                  <a:tcPr marL="68580" marR="68580" marT="0" marB="0"/>
                </a:tc>
                <a:tc>
                  <a:txBody>
                    <a:bodyPr/>
                    <a:lstStyle/>
                    <a:p>
                      <a:pPr algn="ctr"/>
                      <a:r>
                        <a:rPr lang="en-US" sz="3200" dirty="0">
                          <a:solidFill>
                            <a:srgbClr val="FF0000"/>
                          </a:solidFill>
                          <a:effectLst/>
                          <a:latin typeface="微軟正黑體" panose="020B0604030504040204" pitchFamily="34" charset="-120"/>
                          <a:ea typeface="微軟正黑體" panose="020B0604030504040204" pitchFamily="34" charset="-120"/>
                        </a:rPr>
                        <a:t>40%</a:t>
                      </a:r>
                      <a:endParaRPr lang="zh-TW" sz="32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3693055421"/>
                  </a:ext>
                </a:extLst>
              </a:tr>
              <a:tr h="518231">
                <a:tc>
                  <a:txBody>
                    <a:bodyPr/>
                    <a:lstStyle/>
                    <a:p>
                      <a:r>
                        <a:rPr lang="zh-TW" sz="3200">
                          <a:solidFill>
                            <a:srgbClr val="FF0000"/>
                          </a:solidFill>
                          <a:effectLst/>
                          <a:latin typeface="微軟正黑體" panose="020B0604030504040204" pitchFamily="34" charset="-120"/>
                          <a:ea typeface="微軟正黑體" panose="020B0604030504040204" pitchFamily="34" charset="-120"/>
                        </a:rPr>
                        <a:t>初審內容完整性</a:t>
                      </a:r>
                    </a:p>
                  </a:txBody>
                  <a:tcPr marL="68580" marR="68580" marT="0" marB="0"/>
                </a:tc>
                <a:tc>
                  <a:txBody>
                    <a:bodyPr/>
                    <a:lstStyle/>
                    <a:p>
                      <a:pPr algn="ctr"/>
                      <a:r>
                        <a:rPr lang="en-US" sz="3200" dirty="0">
                          <a:solidFill>
                            <a:srgbClr val="FF0000"/>
                          </a:solidFill>
                          <a:effectLst/>
                          <a:latin typeface="微軟正黑體" panose="020B0604030504040204" pitchFamily="34" charset="-120"/>
                          <a:ea typeface="微軟正黑體" panose="020B0604030504040204" pitchFamily="34" charset="-120"/>
                        </a:rPr>
                        <a:t>20%</a:t>
                      </a:r>
                      <a:endParaRPr lang="zh-TW" sz="32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1620230150"/>
                  </a:ext>
                </a:extLst>
              </a:tr>
            </a:tbl>
          </a:graphicData>
        </a:graphic>
      </p:graphicFrame>
    </p:spTree>
    <p:extLst>
      <p:ext uri="{BB962C8B-B14F-4D97-AF65-F5344CB8AC3E}">
        <p14:creationId xmlns:p14="http://schemas.microsoft.com/office/powerpoint/2010/main" val="1997215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評選標準</a:t>
            </a:r>
          </a:p>
        </p:txBody>
      </p:sp>
      <p:sp>
        <p:nvSpPr>
          <p:cNvPr id="9" name="矩形 8">
            <a:extLst>
              <a:ext uri="{FF2B5EF4-FFF2-40B4-BE49-F238E27FC236}">
                <a16:creationId xmlns:a16="http://schemas.microsoft.com/office/drawing/2014/main" id="{C1A7A707-B8E4-90BE-866F-0DE178C843C5}"/>
              </a:ext>
            </a:extLst>
          </p:cNvPr>
          <p:cNvSpPr/>
          <p:nvPr/>
        </p:nvSpPr>
        <p:spPr>
          <a:xfrm>
            <a:off x="1510750" y="1523168"/>
            <a:ext cx="9640955" cy="4614618"/>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graphicFrame>
        <p:nvGraphicFramePr>
          <p:cNvPr id="4" name="表格 3">
            <a:extLst>
              <a:ext uri="{FF2B5EF4-FFF2-40B4-BE49-F238E27FC236}">
                <a16:creationId xmlns:a16="http://schemas.microsoft.com/office/drawing/2014/main" id="{BC6CD5E6-4F7D-EF4E-7D55-66BEB26A6B40}"/>
              </a:ext>
            </a:extLst>
          </p:cNvPr>
          <p:cNvGraphicFramePr>
            <a:graphicFrameLocks noGrp="1"/>
          </p:cNvGraphicFramePr>
          <p:nvPr>
            <p:extLst>
              <p:ext uri="{D42A27DB-BD31-4B8C-83A1-F6EECF244321}">
                <p14:modId xmlns:p14="http://schemas.microsoft.com/office/powerpoint/2010/main" val="4117798154"/>
              </p:ext>
            </p:extLst>
          </p:nvPr>
        </p:nvGraphicFramePr>
        <p:xfrm>
          <a:off x="3031067" y="2253774"/>
          <a:ext cx="6333066" cy="2427136"/>
        </p:xfrm>
        <a:graphic>
          <a:graphicData uri="http://schemas.openxmlformats.org/drawingml/2006/table">
            <a:tbl>
              <a:tblPr bandRow="1">
                <a:tableStyleId>{5C22544A-7EE6-4342-B048-85BDC9FD1C3A}</a:tableStyleId>
              </a:tblPr>
              <a:tblGrid>
                <a:gridCol w="3511262">
                  <a:extLst>
                    <a:ext uri="{9D8B030D-6E8A-4147-A177-3AD203B41FA5}">
                      <a16:colId xmlns:a16="http://schemas.microsoft.com/office/drawing/2014/main" val="1340545022"/>
                    </a:ext>
                  </a:extLst>
                </a:gridCol>
                <a:gridCol w="2821804">
                  <a:extLst>
                    <a:ext uri="{9D8B030D-6E8A-4147-A177-3AD203B41FA5}">
                      <a16:colId xmlns:a16="http://schemas.microsoft.com/office/drawing/2014/main" val="358239134"/>
                    </a:ext>
                  </a:extLst>
                </a:gridCol>
              </a:tblGrid>
              <a:tr h="598756">
                <a:tc>
                  <a:txBody>
                    <a:bodyPr/>
                    <a:lstStyle/>
                    <a:p>
                      <a:pPr algn="l"/>
                      <a:r>
                        <a:rPr lang="zh-TW" sz="2800" dirty="0">
                          <a:solidFill>
                            <a:srgbClr val="FF0000"/>
                          </a:solidFill>
                          <a:effectLst/>
                          <a:latin typeface="微軟正黑體" panose="020B0604030504040204" pitchFamily="34" charset="-120"/>
                          <a:ea typeface="微軟正黑體" panose="020B0604030504040204" pitchFamily="34" charset="-120"/>
                        </a:rPr>
                        <a:t>複選評選標準</a:t>
                      </a:r>
                    </a:p>
                  </a:txBody>
                  <a:tcPr marL="68580" marR="68580" marT="0" marB="0"/>
                </a:tc>
                <a:tc>
                  <a:txBody>
                    <a:bodyPr/>
                    <a:lstStyle/>
                    <a:p>
                      <a:pPr algn="l"/>
                      <a:r>
                        <a:rPr lang="zh-TW" sz="2800" dirty="0">
                          <a:solidFill>
                            <a:srgbClr val="FF0000"/>
                          </a:solidFill>
                          <a:effectLst/>
                          <a:latin typeface="微軟正黑體" panose="020B0604030504040204" pitchFamily="34" charset="-120"/>
                          <a:ea typeface="微軟正黑體" panose="020B0604030504040204" pitchFamily="34" charset="-120"/>
                        </a:rPr>
                        <a:t>比重</a:t>
                      </a:r>
                    </a:p>
                  </a:txBody>
                  <a:tcPr marL="68580" marR="68580" marT="0" marB="0"/>
                </a:tc>
                <a:extLst>
                  <a:ext uri="{0D108BD9-81ED-4DB2-BD59-A6C34878D82A}">
                    <a16:rowId xmlns:a16="http://schemas.microsoft.com/office/drawing/2014/main" val="1589607419"/>
                  </a:ext>
                </a:extLst>
              </a:tr>
              <a:tr h="440152">
                <a:tc>
                  <a:txBody>
                    <a:bodyPr/>
                    <a:lstStyle/>
                    <a:p>
                      <a:pPr algn="l"/>
                      <a:r>
                        <a:rPr lang="zh-TW" sz="2800" dirty="0">
                          <a:solidFill>
                            <a:srgbClr val="FF0000"/>
                          </a:solidFill>
                          <a:effectLst/>
                          <a:latin typeface="微軟正黑體" panose="020B0604030504040204" pitchFamily="34" charset="-120"/>
                          <a:ea typeface="微軟正黑體" panose="020B0604030504040204" pitchFamily="34" charset="-120"/>
                        </a:rPr>
                        <a:t>作品創意</a:t>
                      </a:r>
                    </a:p>
                  </a:txBody>
                  <a:tcPr marL="68580" marR="68580" marT="0" marB="0"/>
                </a:tc>
                <a:tc>
                  <a:txBody>
                    <a:bodyPr/>
                    <a:lstStyle/>
                    <a:p>
                      <a:pPr algn="l"/>
                      <a:r>
                        <a:rPr lang="en-US" sz="2800" dirty="0">
                          <a:solidFill>
                            <a:srgbClr val="FF0000"/>
                          </a:solidFill>
                          <a:effectLst/>
                          <a:latin typeface="微軟正黑體" panose="020B0604030504040204" pitchFamily="34" charset="-120"/>
                          <a:ea typeface="微軟正黑體" panose="020B0604030504040204" pitchFamily="34" charset="-120"/>
                        </a:rPr>
                        <a:t>20%</a:t>
                      </a:r>
                      <a:endParaRPr lang="zh-TW" sz="28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2126431048"/>
                  </a:ext>
                </a:extLst>
              </a:tr>
              <a:tr h="440152">
                <a:tc>
                  <a:txBody>
                    <a:bodyPr/>
                    <a:lstStyle/>
                    <a:p>
                      <a:pPr algn="l"/>
                      <a:r>
                        <a:rPr lang="zh-TW" sz="2800">
                          <a:solidFill>
                            <a:srgbClr val="FF0000"/>
                          </a:solidFill>
                          <a:effectLst/>
                          <a:latin typeface="微軟正黑體" panose="020B0604030504040204" pitchFamily="34" charset="-120"/>
                          <a:ea typeface="微軟正黑體" panose="020B0604030504040204" pitchFamily="34" charset="-120"/>
                        </a:rPr>
                        <a:t>科技創新性</a:t>
                      </a:r>
                    </a:p>
                  </a:txBody>
                  <a:tcPr marL="68580" marR="68580" marT="0" marB="0"/>
                </a:tc>
                <a:tc>
                  <a:txBody>
                    <a:bodyPr/>
                    <a:lstStyle/>
                    <a:p>
                      <a:pPr algn="l"/>
                      <a:r>
                        <a:rPr lang="en-US" sz="2800" dirty="0">
                          <a:solidFill>
                            <a:srgbClr val="FF0000"/>
                          </a:solidFill>
                          <a:effectLst/>
                          <a:latin typeface="微軟正黑體" panose="020B0604030504040204" pitchFamily="34" charset="-120"/>
                          <a:ea typeface="微軟正黑體" panose="020B0604030504040204" pitchFamily="34" charset="-120"/>
                        </a:rPr>
                        <a:t>20%</a:t>
                      </a:r>
                      <a:endParaRPr lang="zh-TW" sz="28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3934205094"/>
                  </a:ext>
                </a:extLst>
              </a:tr>
              <a:tr h="507924">
                <a:tc>
                  <a:txBody>
                    <a:bodyPr/>
                    <a:lstStyle/>
                    <a:p>
                      <a:pPr algn="l"/>
                      <a:r>
                        <a:rPr lang="zh-TW" sz="2800" dirty="0">
                          <a:solidFill>
                            <a:srgbClr val="FF0000"/>
                          </a:solidFill>
                          <a:effectLst/>
                          <a:latin typeface="微軟正黑體" panose="020B0604030504040204" pitchFamily="34" charset="-120"/>
                          <a:ea typeface="微軟正黑體" panose="020B0604030504040204" pitchFamily="34" charset="-120"/>
                        </a:rPr>
                        <a:t>場域運用契合度</a:t>
                      </a:r>
                    </a:p>
                  </a:txBody>
                  <a:tcPr marL="68580" marR="68580" marT="0" marB="0"/>
                </a:tc>
                <a:tc>
                  <a:txBody>
                    <a:bodyPr/>
                    <a:lstStyle/>
                    <a:p>
                      <a:pPr algn="l"/>
                      <a:r>
                        <a:rPr lang="en-US" sz="2800" dirty="0">
                          <a:solidFill>
                            <a:srgbClr val="FF0000"/>
                          </a:solidFill>
                          <a:effectLst/>
                          <a:latin typeface="微軟正黑體" panose="020B0604030504040204" pitchFamily="34" charset="-120"/>
                          <a:ea typeface="微軟正黑體" panose="020B0604030504040204" pitchFamily="34" charset="-120"/>
                        </a:rPr>
                        <a:t>30%</a:t>
                      </a:r>
                      <a:endParaRPr lang="zh-TW" sz="28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3979274639"/>
                  </a:ext>
                </a:extLst>
              </a:tr>
              <a:tr h="440152">
                <a:tc>
                  <a:txBody>
                    <a:bodyPr/>
                    <a:lstStyle/>
                    <a:p>
                      <a:pPr algn="l"/>
                      <a:r>
                        <a:rPr lang="zh-TW" sz="2800">
                          <a:solidFill>
                            <a:srgbClr val="FF0000"/>
                          </a:solidFill>
                          <a:effectLst/>
                          <a:latin typeface="微軟正黑體" panose="020B0604030504040204" pitchFamily="34" charset="-120"/>
                          <a:ea typeface="微軟正黑體" panose="020B0604030504040204" pitchFamily="34" charset="-120"/>
                        </a:rPr>
                        <a:t>簡報表現</a:t>
                      </a:r>
                    </a:p>
                  </a:txBody>
                  <a:tcPr marL="68580" marR="68580" marT="0" marB="0"/>
                </a:tc>
                <a:tc>
                  <a:txBody>
                    <a:bodyPr/>
                    <a:lstStyle/>
                    <a:p>
                      <a:pPr algn="l"/>
                      <a:r>
                        <a:rPr lang="en-US" sz="2800" dirty="0">
                          <a:solidFill>
                            <a:srgbClr val="FF0000"/>
                          </a:solidFill>
                          <a:effectLst/>
                          <a:latin typeface="微軟正黑體" panose="020B0604030504040204" pitchFamily="34" charset="-120"/>
                          <a:ea typeface="微軟正黑體" panose="020B0604030504040204" pitchFamily="34" charset="-120"/>
                        </a:rPr>
                        <a:t>30%</a:t>
                      </a:r>
                      <a:endParaRPr lang="zh-TW" sz="28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3318591605"/>
                  </a:ext>
                </a:extLst>
              </a:tr>
            </a:tbl>
          </a:graphicData>
        </a:graphic>
      </p:graphicFrame>
    </p:spTree>
    <p:extLst>
      <p:ext uri="{BB962C8B-B14F-4D97-AF65-F5344CB8AC3E}">
        <p14:creationId xmlns:p14="http://schemas.microsoft.com/office/powerpoint/2010/main" val="1896958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評選標準</a:t>
            </a:r>
          </a:p>
        </p:txBody>
      </p:sp>
      <p:sp>
        <p:nvSpPr>
          <p:cNvPr id="9" name="矩形 8">
            <a:extLst>
              <a:ext uri="{FF2B5EF4-FFF2-40B4-BE49-F238E27FC236}">
                <a16:creationId xmlns:a16="http://schemas.microsoft.com/office/drawing/2014/main" id="{C1A7A707-B8E4-90BE-866F-0DE178C843C5}"/>
              </a:ext>
            </a:extLst>
          </p:cNvPr>
          <p:cNvSpPr/>
          <p:nvPr/>
        </p:nvSpPr>
        <p:spPr>
          <a:xfrm>
            <a:off x="1510750" y="1523168"/>
            <a:ext cx="9640955" cy="4614618"/>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graphicFrame>
        <p:nvGraphicFramePr>
          <p:cNvPr id="5" name="表格 4">
            <a:extLst>
              <a:ext uri="{FF2B5EF4-FFF2-40B4-BE49-F238E27FC236}">
                <a16:creationId xmlns:a16="http://schemas.microsoft.com/office/drawing/2014/main" id="{084911BA-72BB-4D20-1654-82A07B56F3D1}"/>
              </a:ext>
            </a:extLst>
          </p:cNvPr>
          <p:cNvGraphicFramePr>
            <a:graphicFrameLocks noGrp="1"/>
          </p:cNvGraphicFramePr>
          <p:nvPr>
            <p:extLst>
              <p:ext uri="{D42A27DB-BD31-4B8C-83A1-F6EECF244321}">
                <p14:modId xmlns:p14="http://schemas.microsoft.com/office/powerpoint/2010/main" val="1361969122"/>
              </p:ext>
            </p:extLst>
          </p:nvPr>
        </p:nvGraphicFramePr>
        <p:xfrm>
          <a:off x="3369732" y="2448190"/>
          <a:ext cx="6028267" cy="2538088"/>
        </p:xfrm>
        <a:graphic>
          <a:graphicData uri="http://schemas.openxmlformats.org/drawingml/2006/table">
            <a:tbl>
              <a:tblPr bandRow="1">
                <a:tableStyleId>{5C22544A-7EE6-4342-B048-85BDC9FD1C3A}</a:tableStyleId>
              </a:tblPr>
              <a:tblGrid>
                <a:gridCol w="3342271">
                  <a:extLst>
                    <a:ext uri="{9D8B030D-6E8A-4147-A177-3AD203B41FA5}">
                      <a16:colId xmlns:a16="http://schemas.microsoft.com/office/drawing/2014/main" val="2398464085"/>
                    </a:ext>
                  </a:extLst>
                </a:gridCol>
                <a:gridCol w="2685996">
                  <a:extLst>
                    <a:ext uri="{9D8B030D-6E8A-4147-A177-3AD203B41FA5}">
                      <a16:colId xmlns:a16="http://schemas.microsoft.com/office/drawing/2014/main" val="684927350"/>
                    </a:ext>
                  </a:extLst>
                </a:gridCol>
              </a:tblGrid>
              <a:tr h="473914">
                <a:tc>
                  <a:txBody>
                    <a:bodyPr/>
                    <a:lstStyle/>
                    <a:p>
                      <a:pPr algn="l"/>
                      <a:r>
                        <a:rPr lang="zh-TW" sz="2400" dirty="0">
                          <a:solidFill>
                            <a:srgbClr val="FF0000"/>
                          </a:solidFill>
                          <a:effectLst/>
                          <a:latin typeface="微軟正黑體" panose="020B0604030504040204" pitchFamily="34" charset="-120"/>
                          <a:ea typeface="微軟正黑體" panose="020B0604030504040204" pitchFamily="34" charset="-120"/>
                        </a:rPr>
                        <a:t>決選評選標準</a:t>
                      </a:r>
                    </a:p>
                  </a:txBody>
                  <a:tcPr marL="68580" marR="68580" marT="0" marB="0"/>
                </a:tc>
                <a:tc>
                  <a:txBody>
                    <a:bodyPr/>
                    <a:lstStyle/>
                    <a:p>
                      <a:pPr algn="l"/>
                      <a:r>
                        <a:rPr lang="zh-TW" sz="2400">
                          <a:solidFill>
                            <a:srgbClr val="FF0000"/>
                          </a:solidFill>
                          <a:effectLst/>
                          <a:latin typeface="微軟正黑體" panose="020B0604030504040204" pitchFamily="34" charset="-120"/>
                          <a:ea typeface="微軟正黑體" panose="020B0604030504040204" pitchFamily="34" charset="-120"/>
                        </a:rPr>
                        <a:t>比重</a:t>
                      </a:r>
                    </a:p>
                  </a:txBody>
                  <a:tcPr marL="68580" marR="68580" marT="0" marB="0"/>
                </a:tc>
                <a:extLst>
                  <a:ext uri="{0D108BD9-81ED-4DB2-BD59-A6C34878D82A}">
                    <a16:rowId xmlns:a16="http://schemas.microsoft.com/office/drawing/2014/main" val="329767381"/>
                  </a:ext>
                </a:extLst>
              </a:tr>
              <a:tr h="407921">
                <a:tc>
                  <a:txBody>
                    <a:bodyPr/>
                    <a:lstStyle/>
                    <a:p>
                      <a:pPr algn="l"/>
                      <a:r>
                        <a:rPr lang="zh-TW" sz="2400">
                          <a:solidFill>
                            <a:srgbClr val="FF0000"/>
                          </a:solidFill>
                          <a:effectLst/>
                          <a:latin typeface="微軟正黑體" panose="020B0604030504040204" pitchFamily="34" charset="-120"/>
                          <a:ea typeface="微軟正黑體" panose="020B0604030504040204" pitchFamily="34" charset="-120"/>
                        </a:rPr>
                        <a:t>作品創意</a:t>
                      </a:r>
                    </a:p>
                  </a:txBody>
                  <a:tcPr marL="68580" marR="68580" marT="0" marB="0"/>
                </a:tc>
                <a:tc>
                  <a:txBody>
                    <a:bodyPr/>
                    <a:lstStyle/>
                    <a:p>
                      <a:pPr algn="l"/>
                      <a:r>
                        <a:rPr lang="en-US" sz="2400">
                          <a:solidFill>
                            <a:srgbClr val="FF0000"/>
                          </a:solidFill>
                          <a:effectLst/>
                          <a:latin typeface="微軟正黑體" panose="020B0604030504040204" pitchFamily="34" charset="-120"/>
                          <a:ea typeface="微軟正黑體" panose="020B0604030504040204" pitchFamily="34" charset="-120"/>
                        </a:rPr>
                        <a:t>10%</a:t>
                      </a:r>
                      <a:endParaRPr lang="zh-TW" sz="240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1612210865"/>
                  </a:ext>
                </a:extLst>
              </a:tr>
              <a:tr h="407921">
                <a:tc>
                  <a:txBody>
                    <a:bodyPr/>
                    <a:lstStyle/>
                    <a:p>
                      <a:pPr algn="l"/>
                      <a:r>
                        <a:rPr lang="zh-TW" sz="2400">
                          <a:solidFill>
                            <a:srgbClr val="FF0000"/>
                          </a:solidFill>
                          <a:effectLst/>
                          <a:latin typeface="微軟正黑體" panose="020B0604030504040204" pitchFamily="34" charset="-120"/>
                          <a:ea typeface="微軟正黑體" panose="020B0604030504040204" pitchFamily="34" charset="-120"/>
                        </a:rPr>
                        <a:t>科技創新性</a:t>
                      </a:r>
                    </a:p>
                  </a:txBody>
                  <a:tcPr marL="68580" marR="68580" marT="0" marB="0"/>
                </a:tc>
                <a:tc>
                  <a:txBody>
                    <a:bodyPr/>
                    <a:lstStyle/>
                    <a:p>
                      <a:pPr algn="l"/>
                      <a:r>
                        <a:rPr lang="en-US" sz="2400">
                          <a:solidFill>
                            <a:srgbClr val="FF0000"/>
                          </a:solidFill>
                          <a:effectLst/>
                          <a:latin typeface="微軟正黑體" panose="020B0604030504040204" pitchFamily="34" charset="-120"/>
                          <a:ea typeface="微軟正黑體" panose="020B0604030504040204" pitchFamily="34" charset="-120"/>
                        </a:rPr>
                        <a:t>10%</a:t>
                      </a:r>
                      <a:endParaRPr lang="zh-TW" sz="240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1071366867"/>
                  </a:ext>
                </a:extLst>
              </a:tr>
              <a:tr h="432490">
                <a:tc>
                  <a:txBody>
                    <a:bodyPr/>
                    <a:lstStyle/>
                    <a:p>
                      <a:pPr algn="l"/>
                      <a:r>
                        <a:rPr lang="zh-TW" sz="2400" dirty="0">
                          <a:solidFill>
                            <a:srgbClr val="FF0000"/>
                          </a:solidFill>
                          <a:effectLst/>
                          <a:latin typeface="微軟正黑體" panose="020B0604030504040204" pitchFamily="34" charset="-120"/>
                          <a:ea typeface="微軟正黑體" panose="020B0604030504040204" pitchFamily="34" charset="-120"/>
                        </a:rPr>
                        <a:t>場域運用契合度</a:t>
                      </a:r>
                    </a:p>
                  </a:txBody>
                  <a:tcPr marL="68580" marR="68580" marT="0" marB="0"/>
                </a:tc>
                <a:tc>
                  <a:txBody>
                    <a:bodyPr/>
                    <a:lstStyle/>
                    <a:p>
                      <a:pPr algn="l"/>
                      <a:r>
                        <a:rPr lang="en-US" sz="2400" dirty="0">
                          <a:solidFill>
                            <a:srgbClr val="FF0000"/>
                          </a:solidFill>
                          <a:effectLst/>
                          <a:latin typeface="微軟正黑體" panose="020B0604030504040204" pitchFamily="34" charset="-120"/>
                          <a:ea typeface="微軟正黑體" panose="020B0604030504040204" pitchFamily="34" charset="-120"/>
                        </a:rPr>
                        <a:t>20%</a:t>
                      </a:r>
                      <a:endParaRPr lang="zh-TW" sz="2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95388857"/>
                  </a:ext>
                </a:extLst>
              </a:tr>
              <a:tr h="407921">
                <a:tc>
                  <a:txBody>
                    <a:bodyPr/>
                    <a:lstStyle/>
                    <a:p>
                      <a:pPr algn="l"/>
                      <a:r>
                        <a:rPr lang="zh-TW" sz="2400">
                          <a:solidFill>
                            <a:srgbClr val="FF0000"/>
                          </a:solidFill>
                          <a:effectLst/>
                          <a:latin typeface="微軟正黑體" panose="020B0604030504040204" pitchFamily="34" charset="-120"/>
                          <a:ea typeface="微軟正黑體" panose="020B0604030504040204" pitchFamily="34" charset="-120"/>
                        </a:rPr>
                        <a:t>作品完整性</a:t>
                      </a:r>
                    </a:p>
                  </a:txBody>
                  <a:tcPr marL="68580" marR="68580" marT="0" marB="0"/>
                </a:tc>
                <a:tc>
                  <a:txBody>
                    <a:bodyPr/>
                    <a:lstStyle/>
                    <a:p>
                      <a:pPr algn="l"/>
                      <a:r>
                        <a:rPr lang="en-US" sz="2400">
                          <a:solidFill>
                            <a:srgbClr val="FF0000"/>
                          </a:solidFill>
                          <a:effectLst/>
                          <a:latin typeface="微軟正黑體" panose="020B0604030504040204" pitchFamily="34" charset="-120"/>
                          <a:ea typeface="微軟正黑體" panose="020B0604030504040204" pitchFamily="34" charset="-120"/>
                        </a:rPr>
                        <a:t>20%</a:t>
                      </a:r>
                      <a:endParaRPr lang="zh-TW" sz="240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2357949256"/>
                  </a:ext>
                </a:extLst>
              </a:tr>
              <a:tr h="407921">
                <a:tc>
                  <a:txBody>
                    <a:bodyPr/>
                    <a:lstStyle/>
                    <a:p>
                      <a:pPr algn="l"/>
                      <a:r>
                        <a:rPr lang="zh-TW" sz="2400">
                          <a:solidFill>
                            <a:srgbClr val="FF0000"/>
                          </a:solidFill>
                          <a:effectLst/>
                          <a:latin typeface="微軟正黑體" panose="020B0604030504040204" pitchFamily="34" charset="-120"/>
                          <a:ea typeface="微軟正黑體" panose="020B0604030504040204" pitchFamily="34" charset="-120"/>
                        </a:rPr>
                        <a:t>現場展示</a:t>
                      </a:r>
                    </a:p>
                  </a:txBody>
                  <a:tcPr marL="68580" marR="68580" marT="0" marB="0"/>
                </a:tc>
                <a:tc>
                  <a:txBody>
                    <a:bodyPr/>
                    <a:lstStyle/>
                    <a:p>
                      <a:pPr algn="l"/>
                      <a:r>
                        <a:rPr lang="en-US" sz="2400" dirty="0">
                          <a:solidFill>
                            <a:srgbClr val="FF0000"/>
                          </a:solidFill>
                          <a:effectLst/>
                          <a:latin typeface="微軟正黑體" panose="020B0604030504040204" pitchFamily="34" charset="-120"/>
                          <a:ea typeface="微軟正黑體" panose="020B0604030504040204" pitchFamily="34" charset="-120"/>
                        </a:rPr>
                        <a:t>40%</a:t>
                      </a:r>
                      <a:endParaRPr lang="zh-TW" sz="2400" dirty="0">
                        <a:solidFill>
                          <a:srgbClr val="FF0000"/>
                        </a:solidFill>
                        <a:effectLst/>
                        <a:latin typeface="微軟正黑體" panose="020B0604030504040204" pitchFamily="34" charset="-120"/>
                        <a:ea typeface="微軟正黑體" panose="020B0604030504040204" pitchFamily="34" charset="-120"/>
                      </a:endParaRPr>
                    </a:p>
                  </a:txBody>
                  <a:tcPr marL="68580" marR="68580" marT="0" marB="0"/>
                </a:tc>
                <a:extLst>
                  <a:ext uri="{0D108BD9-81ED-4DB2-BD59-A6C34878D82A}">
                    <a16:rowId xmlns:a16="http://schemas.microsoft.com/office/drawing/2014/main" val="692675086"/>
                  </a:ext>
                </a:extLst>
              </a:tr>
            </a:tbl>
          </a:graphicData>
        </a:graphic>
      </p:graphicFrame>
    </p:spTree>
    <p:extLst>
      <p:ext uri="{BB962C8B-B14F-4D97-AF65-F5344CB8AC3E}">
        <p14:creationId xmlns:p14="http://schemas.microsoft.com/office/powerpoint/2010/main" val="89742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重要時程</a:t>
            </a:r>
          </a:p>
        </p:txBody>
      </p:sp>
      <p:sp>
        <p:nvSpPr>
          <p:cNvPr id="9" name="矩形 8">
            <a:extLst>
              <a:ext uri="{FF2B5EF4-FFF2-40B4-BE49-F238E27FC236}">
                <a16:creationId xmlns:a16="http://schemas.microsoft.com/office/drawing/2014/main" id="{C1A7A707-B8E4-90BE-866F-0DE178C843C5}"/>
              </a:ext>
            </a:extLst>
          </p:cNvPr>
          <p:cNvSpPr/>
          <p:nvPr/>
        </p:nvSpPr>
        <p:spPr>
          <a:xfrm>
            <a:off x="1510750" y="1523168"/>
            <a:ext cx="9640955" cy="4614618"/>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競賽徵件</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3/15-5/15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初選公布</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6/15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複選簡報</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6/28</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複選公布</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6/30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決選實地展示</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10</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月</a:t>
            </a:r>
            <a:endPar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決選公布</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10/31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頒獎活動</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11/9</a:t>
            </a: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Tree>
    <p:extLst>
      <p:ext uri="{BB962C8B-B14F-4D97-AF65-F5344CB8AC3E}">
        <p14:creationId xmlns:p14="http://schemas.microsoft.com/office/powerpoint/2010/main" val="1536177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計畫獎金</a:t>
            </a:r>
          </a:p>
        </p:txBody>
      </p:sp>
      <p:sp>
        <p:nvSpPr>
          <p:cNvPr id="9" name="矩形 8">
            <a:extLst>
              <a:ext uri="{FF2B5EF4-FFF2-40B4-BE49-F238E27FC236}">
                <a16:creationId xmlns:a16="http://schemas.microsoft.com/office/drawing/2014/main" id="{C1A7A707-B8E4-90BE-866F-0DE178C843C5}"/>
              </a:ext>
            </a:extLst>
          </p:cNvPr>
          <p:cNvSpPr/>
          <p:nvPr/>
        </p:nvSpPr>
        <p:spPr>
          <a:xfrm>
            <a:off x="1510750" y="1757566"/>
            <a:ext cx="9640955" cy="4380219"/>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關於競賽</a:t>
            </a:r>
          </a:p>
        </p:txBody>
      </p:sp>
      <p:pic>
        <p:nvPicPr>
          <p:cNvPr id="5" name="圖片 4">
            <a:extLst>
              <a:ext uri="{FF2B5EF4-FFF2-40B4-BE49-F238E27FC236}">
                <a16:creationId xmlns:a16="http://schemas.microsoft.com/office/drawing/2014/main" id="{2FDC3023-79E9-F06A-B229-3FE11FF2B5EE}"/>
              </a:ext>
            </a:extLst>
          </p:cNvPr>
          <p:cNvPicPr>
            <a:picLocks noChangeAspect="1"/>
          </p:cNvPicPr>
          <p:nvPr/>
        </p:nvPicPr>
        <p:blipFill rotWithShape="1">
          <a:blip r:embed="rId3"/>
          <a:srcRect l="31793" t="36130" r="13098" b="18695"/>
          <a:stretch/>
        </p:blipFill>
        <p:spPr>
          <a:xfrm>
            <a:off x="1700353" y="1812373"/>
            <a:ext cx="9261747" cy="4270604"/>
          </a:xfrm>
          <a:prstGeom prst="rect">
            <a:avLst/>
          </a:prstGeom>
        </p:spPr>
      </p:pic>
    </p:spTree>
    <p:extLst>
      <p:ext uri="{BB962C8B-B14F-4D97-AF65-F5344CB8AC3E}">
        <p14:creationId xmlns:p14="http://schemas.microsoft.com/office/powerpoint/2010/main" val="210163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5" name="圖片 4">
            <a:extLst>
              <a:ext uri="{FF2B5EF4-FFF2-40B4-BE49-F238E27FC236}">
                <a16:creationId xmlns:a16="http://schemas.microsoft.com/office/drawing/2014/main" id="{1341ACEC-55FD-9845-E314-AE353BBB8E7D}"/>
              </a:ext>
            </a:extLst>
          </p:cNvPr>
          <p:cNvPicPr>
            <a:picLocks noChangeAspect="1"/>
          </p:cNvPicPr>
          <p:nvPr/>
        </p:nvPicPr>
        <p:blipFill>
          <a:blip r:embed="rId2"/>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FD1A1FAB-2357-4288-E45A-D7B6E0CFB3CF}"/>
              </a:ext>
            </a:extLst>
          </p:cNvPr>
          <p:cNvSpPr/>
          <p:nvPr/>
        </p:nvSpPr>
        <p:spPr>
          <a:xfrm>
            <a:off x="762000" y="99012"/>
            <a:ext cx="2779643"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rgbClr val="FF0000"/>
                </a:solidFill>
                <a:latin typeface="微軟正黑體" panose="020B0604030504040204" pitchFamily="34" charset="-120"/>
                <a:ea typeface="微軟正黑體" panose="020B0604030504040204" pitchFamily="34" charset="-120"/>
              </a:rPr>
              <a:t>2023</a:t>
            </a:r>
          </a:p>
          <a:p>
            <a:r>
              <a:rPr lang="zh-TW" altLang="en-US" sz="1400" dirty="0">
                <a:solidFill>
                  <a:srgbClr val="FF0000"/>
                </a:solidFill>
                <a:latin typeface="微軟正黑體" panose="020B0604030504040204" pitchFamily="34" charset="-120"/>
                <a:ea typeface="微軟正黑體" panose="020B0604030504040204" pitchFamily="34" charset="-120"/>
              </a:rPr>
              <a:t>前瞻顯示科技落實於場域應用</a:t>
            </a:r>
            <a:br>
              <a:rPr lang="zh-TW" altLang="en-US" sz="1400" dirty="0">
                <a:solidFill>
                  <a:srgbClr val="FF0000"/>
                </a:solidFill>
                <a:latin typeface="微軟正黑體" panose="020B0604030504040204" pitchFamily="34" charset="-120"/>
                <a:ea typeface="微軟正黑體" panose="020B0604030504040204" pitchFamily="34" charset="-120"/>
              </a:rPr>
            </a:br>
            <a:r>
              <a:rPr lang="zh-TW" altLang="en-US" sz="1400" dirty="0">
                <a:solidFill>
                  <a:srgbClr val="FF0000"/>
                </a:solidFill>
                <a:latin typeface="微軟正黑體" panose="020B0604030504040204" pitchFamily="34" charset="-120"/>
                <a:ea typeface="微軟正黑體" panose="020B0604030504040204" pitchFamily="34" charset="-120"/>
              </a:rPr>
              <a:t>之創新專題實作競賽</a:t>
            </a:r>
          </a:p>
        </p:txBody>
      </p:sp>
      <p:sp>
        <p:nvSpPr>
          <p:cNvPr id="6" name="矩形 5">
            <a:extLst>
              <a:ext uri="{FF2B5EF4-FFF2-40B4-BE49-F238E27FC236}">
                <a16:creationId xmlns:a16="http://schemas.microsoft.com/office/drawing/2014/main" id="{734EE066-26AF-FE7F-5FB5-D44639BB6080}"/>
              </a:ext>
            </a:extLst>
          </p:cNvPr>
          <p:cNvSpPr/>
          <p:nvPr/>
        </p:nvSpPr>
        <p:spPr>
          <a:xfrm>
            <a:off x="3180522" y="1022489"/>
            <a:ext cx="8690112" cy="5169969"/>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3800" dirty="0">
                <a:solidFill>
                  <a:srgbClr val="FF0000"/>
                </a:solidFill>
                <a:latin typeface="微軟正黑體" panose="020B0604030504040204" pitchFamily="34" charset="-120"/>
                <a:ea typeface="微軟正黑體" panose="020B0604030504040204" pitchFamily="34" charset="-120"/>
              </a:rPr>
              <a:t>主視覺</a:t>
            </a:r>
            <a:endParaRPr lang="en-US" altLang="zh-TW" sz="13800" dirty="0">
              <a:solidFill>
                <a:srgbClr val="FF0000"/>
              </a:solidFill>
              <a:latin typeface="微軟正黑體" panose="020B0604030504040204" pitchFamily="34" charset="-120"/>
              <a:ea typeface="微軟正黑體" panose="020B0604030504040204" pitchFamily="34" charset="-120"/>
            </a:endParaRPr>
          </a:p>
          <a:p>
            <a:pPr algn="ctr"/>
            <a:r>
              <a:rPr lang="en-US" altLang="zh-TW" sz="8000" dirty="0">
                <a:solidFill>
                  <a:srgbClr val="FF0000"/>
                </a:solidFill>
                <a:latin typeface="微軟正黑體" panose="020B0604030504040204" pitchFamily="34" charset="-120"/>
                <a:ea typeface="微軟正黑體" panose="020B0604030504040204" pitchFamily="34" charset="-120"/>
              </a:rPr>
              <a:t>(</a:t>
            </a:r>
            <a:r>
              <a:rPr lang="zh-TW" altLang="en-US" sz="8000" dirty="0">
                <a:solidFill>
                  <a:srgbClr val="FF0000"/>
                </a:solidFill>
                <a:latin typeface="微軟正黑體" panose="020B0604030504040204" pitchFamily="34" charset="-120"/>
                <a:ea typeface="微軟正黑體" panose="020B0604030504040204" pitchFamily="34" charset="-120"/>
              </a:rPr>
              <a:t>待討論</a:t>
            </a:r>
            <a:r>
              <a:rPr lang="en-US" altLang="zh-TW" sz="8000" dirty="0">
                <a:solidFill>
                  <a:srgbClr val="FF0000"/>
                </a:solidFill>
                <a:latin typeface="微軟正黑體" panose="020B0604030504040204" pitchFamily="34" charset="-120"/>
                <a:ea typeface="微軟正黑體" panose="020B0604030504040204" pitchFamily="34" charset="-120"/>
              </a:rPr>
              <a:t>)</a:t>
            </a:r>
            <a:endParaRPr lang="zh-TW" altLang="en-US" sz="8000" dirty="0">
              <a:solidFill>
                <a:srgbClr val="FF0000"/>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A570B206-1DC5-86B5-731D-917557E10459}"/>
              </a:ext>
            </a:extLst>
          </p:cNvPr>
          <p:cNvSpPr/>
          <p:nvPr/>
        </p:nvSpPr>
        <p:spPr>
          <a:xfrm>
            <a:off x="321366" y="3651732"/>
            <a:ext cx="2779644" cy="199369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FF0000"/>
                </a:solidFill>
                <a:latin typeface="微軟正黑體" panose="020B0604030504040204" pitchFamily="34" charset="-120"/>
                <a:ea typeface="微軟正黑體" panose="020B0604030504040204" pitchFamily="34" charset="-120"/>
              </a:rPr>
              <a:t>鉑金獎 獎金</a:t>
            </a:r>
            <a:r>
              <a:rPr lang="en-US" altLang="zh-TW" sz="2400" dirty="0">
                <a:solidFill>
                  <a:srgbClr val="FF0000"/>
                </a:solidFill>
                <a:latin typeface="微軟正黑體" panose="020B0604030504040204" pitchFamily="34" charset="-120"/>
                <a:ea typeface="微軟正黑體" panose="020B0604030504040204" pitchFamily="34" charset="-120"/>
              </a:rPr>
              <a:t>10</a:t>
            </a:r>
            <a:r>
              <a:rPr lang="zh-TW" altLang="en-US" sz="2400" dirty="0">
                <a:solidFill>
                  <a:srgbClr val="FF0000"/>
                </a:solidFill>
                <a:latin typeface="微軟正黑體" panose="020B0604030504040204" pitchFamily="34" charset="-120"/>
                <a:ea typeface="微軟正黑體" panose="020B0604030504040204" pitchFamily="34" charset="-120"/>
              </a:rPr>
              <a:t>萬元</a:t>
            </a:r>
            <a:endParaRPr lang="en-US" altLang="zh-TW" sz="2400" dirty="0">
              <a:solidFill>
                <a:srgbClr val="FF0000"/>
              </a:solidFill>
              <a:latin typeface="微軟正黑體" panose="020B0604030504040204" pitchFamily="34" charset="-120"/>
              <a:ea typeface="微軟正黑體" panose="020B0604030504040204" pitchFamily="34" charset="-120"/>
            </a:endParaRPr>
          </a:p>
          <a:p>
            <a:pPr algn="ctr"/>
            <a:r>
              <a:rPr lang="zh-TW" altLang="en-US" sz="2400" dirty="0">
                <a:solidFill>
                  <a:srgbClr val="FF0000"/>
                </a:solidFill>
                <a:latin typeface="微軟正黑體" panose="020B0604030504040204" pitchFamily="34" charset="-120"/>
                <a:ea typeface="微軟正黑體" panose="020B0604030504040204" pitchFamily="34" charset="-120"/>
              </a:rPr>
              <a:t>競賽總獎金</a:t>
            </a:r>
            <a:r>
              <a:rPr lang="en-US" altLang="zh-TW" sz="2400" dirty="0">
                <a:solidFill>
                  <a:srgbClr val="FF0000"/>
                </a:solidFill>
                <a:latin typeface="微軟正黑體" panose="020B0604030504040204" pitchFamily="34" charset="-120"/>
                <a:ea typeface="微軟正黑體" panose="020B0604030504040204" pitchFamily="34" charset="-120"/>
              </a:rPr>
              <a:t>65</a:t>
            </a:r>
            <a:r>
              <a:rPr lang="zh-TW" altLang="en-US" sz="2400" dirty="0">
                <a:solidFill>
                  <a:srgbClr val="FF0000"/>
                </a:solidFill>
                <a:latin typeface="微軟正黑體" panose="020B0604030504040204" pitchFamily="34" charset="-120"/>
                <a:ea typeface="微軟正黑體" panose="020B0604030504040204" pitchFamily="34" charset="-120"/>
              </a:rPr>
              <a:t>萬元</a:t>
            </a:r>
          </a:p>
        </p:txBody>
      </p:sp>
      <p:sp>
        <p:nvSpPr>
          <p:cNvPr id="8" name="矩形 7">
            <a:extLst>
              <a:ext uri="{FF2B5EF4-FFF2-40B4-BE49-F238E27FC236}">
                <a16:creationId xmlns:a16="http://schemas.microsoft.com/office/drawing/2014/main" id="{5592E1EB-4BA0-EB2B-BCD2-087955AE66C6}"/>
              </a:ext>
            </a:extLst>
          </p:cNvPr>
          <p:cNvSpPr/>
          <p:nvPr/>
        </p:nvSpPr>
        <p:spPr>
          <a:xfrm>
            <a:off x="762000" y="5695119"/>
            <a:ext cx="2160104" cy="41744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rgbClr val="FF0000"/>
                </a:solidFill>
              </a:rPr>
              <a:t>03.15 &gt; 05.15</a:t>
            </a:r>
            <a:endParaRPr lang="zh-TW" altLang="en-US" sz="2800" dirty="0">
              <a:solidFill>
                <a:srgbClr val="FF0000"/>
              </a:solidFill>
            </a:endParaRPr>
          </a:p>
        </p:txBody>
      </p:sp>
      <p:sp>
        <p:nvSpPr>
          <p:cNvPr id="9" name="矩形 8">
            <a:extLst>
              <a:ext uri="{FF2B5EF4-FFF2-40B4-BE49-F238E27FC236}">
                <a16:creationId xmlns:a16="http://schemas.microsoft.com/office/drawing/2014/main" id="{D2A6325E-B3CA-EE6E-7C7B-F61B54D80CD5}"/>
              </a:ext>
            </a:extLst>
          </p:cNvPr>
          <p:cNvSpPr/>
          <p:nvPr/>
        </p:nvSpPr>
        <p:spPr>
          <a:xfrm>
            <a:off x="762000" y="6192458"/>
            <a:ext cx="2160104" cy="41744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rgbClr val="FF0000"/>
                </a:solidFill>
                <a:latin typeface="微軟正黑體" panose="020B0604030504040204" pitchFamily="34" charset="-120"/>
                <a:ea typeface="微軟正黑體" panose="020B0604030504040204" pitchFamily="34" charset="-120"/>
              </a:rPr>
              <a:t>教育部</a:t>
            </a:r>
          </a:p>
        </p:txBody>
      </p:sp>
      <p:sp>
        <p:nvSpPr>
          <p:cNvPr id="10" name="矩形 9">
            <a:extLst>
              <a:ext uri="{FF2B5EF4-FFF2-40B4-BE49-F238E27FC236}">
                <a16:creationId xmlns:a16="http://schemas.microsoft.com/office/drawing/2014/main" id="{D3FC8056-A144-2739-202F-3503AAA50F00}"/>
              </a:ext>
            </a:extLst>
          </p:cNvPr>
          <p:cNvSpPr/>
          <p:nvPr/>
        </p:nvSpPr>
        <p:spPr>
          <a:xfrm>
            <a:off x="3776868" y="6243399"/>
            <a:ext cx="3558209" cy="41744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rgbClr val="FF0000"/>
                </a:solidFill>
                <a:latin typeface="微軟正黑體" panose="020B0604030504040204" pitchFamily="34" charset="-120"/>
                <a:ea typeface="微軟正黑體" panose="020B0604030504040204" pitchFamily="34" charset="-120"/>
              </a:rPr>
              <a:t>國立臺北藝術大學藝術與科技中心</a:t>
            </a:r>
          </a:p>
        </p:txBody>
      </p:sp>
      <p:sp>
        <p:nvSpPr>
          <p:cNvPr id="11" name="矩形 10">
            <a:extLst>
              <a:ext uri="{FF2B5EF4-FFF2-40B4-BE49-F238E27FC236}">
                <a16:creationId xmlns:a16="http://schemas.microsoft.com/office/drawing/2014/main" id="{311057A0-39C3-DC10-837A-F5A49E7A664D}"/>
              </a:ext>
            </a:extLst>
          </p:cNvPr>
          <p:cNvSpPr/>
          <p:nvPr/>
        </p:nvSpPr>
        <p:spPr>
          <a:xfrm>
            <a:off x="7871791" y="6277867"/>
            <a:ext cx="3998843" cy="41744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rgbClr val="FF0000"/>
                </a:solidFill>
                <a:latin typeface="微軟正黑體" panose="020B0604030504040204" pitchFamily="34" charset="-120"/>
                <a:ea typeface="微軟正黑體" panose="020B0604030504040204" pitchFamily="34" charset="-120"/>
              </a:rPr>
              <a:t>台大、師大、成大、南藝、科教、科技藝術學會</a:t>
            </a:r>
          </a:p>
        </p:txBody>
      </p:sp>
      <p:sp>
        <p:nvSpPr>
          <p:cNvPr id="12" name="矩形 11">
            <a:extLst>
              <a:ext uri="{FF2B5EF4-FFF2-40B4-BE49-F238E27FC236}">
                <a16:creationId xmlns:a16="http://schemas.microsoft.com/office/drawing/2014/main" id="{CAFA9B13-9DDC-D9A0-6A8F-CB99F57E5601}"/>
              </a:ext>
            </a:extLst>
          </p:cNvPr>
          <p:cNvSpPr/>
          <p:nvPr/>
        </p:nvSpPr>
        <p:spPr>
          <a:xfrm>
            <a:off x="6087715" y="268229"/>
            <a:ext cx="5782919" cy="45690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rgbClr val="FF0000"/>
                </a:solidFill>
                <a:latin typeface="微軟正黑體" panose="020B0604030504040204" pitchFamily="34" charset="-120"/>
                <a:ea typeface="微軟正黑體" panose="020B0604030504040204" pitchFamily="34" charset="-120"/>
              </a:rPr>
              <a:t>關於、徵件辦法、線上報名、場域特色、工作坊、最新消息、聯絡我們</a:t>
            </a:r>
          </a:p>
        </p:txBody>
      </p:sp>
    </p:spTree>
    <p:extLst>
      <p:ext uri="{BB962C8B-B14F-4D97-AF65-F5344CB8AC3E}">
        <p14:creationId xmlns:p14="http://schemas.microsoft.com/office/powerpoint/2010/main" val="1105794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附件</a:t>
            </a:r>
          </a:p>
        </p:txBody>
      </p:sp>
      <p:sp>
        <p:nvSpPr>
          <p:cNvPr id="9" name="矩形 8">
            <a:extLst>
              <a:ext uri="{FF2B5EF4-FFF2-40B4-BE49-F238E27FC236}">
                <a16:creationId xmlns:a16="http://schemas.microsoft.com/office/drawing/2014/main" id="{C1A7A707-B8E4-90BE-866F-0DE178C843C5}"/>
              </a:ext>
            </a:extLst>
          </p:cNvPr>
          <p:cNvSpPr/>
          <p:nvPr/>
        </p:nvSpPr>
        <p:spPr>
          <a:xfrm>
            <a:off x="1510750" y="1523168"/>
            <a:ext cx="9640955" cy="4614618"/>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5620" indent="-244475"/>
            <a:r>
              <a:rPr lang="en-US" altLang="zh-TW" sz="2400" dirty="0">
                <a:solidFill>
                  <a:srgbClr val="FF0000"/>
                </a:solidFill>
                <a:effectLst/>
                <a:latin typeface="微軟正黑體" panose="020B0604030504040204" pitchFamily="34" charset="-120"/>
                <a:ea typeface="微軟正黑體" panose="020B0604030504040204" pitchFamily="34" charset="-120"/>
              </a:rPr>
              <a:t>&lt;</a:t>
            </a:r>
            <a:r>
              <a:rPr lang="zh-TW" altLang="en-US" sz="2400" dirty="0">
                <a:solidFill>
                  <a:srgbClr val="FF0000"/>
                </a:solidFill>
                <a:effectLst/>
                <a:latin typeface="微軟正黑體" panose="020B0604030504040204" pitchFamily="34" charset="-120"/>
                <a:ea typeface="微軟正黑體" panose="020B0604030504040204" pitchFamily="34" charset="-120"/>
              </a:rPr>
              <a:t>屆時直接以</a:t>
            </a:r>
            <a:r>
              <a:rPr lang="en-US" altLang="zh-TW" sz="2400" dirty="0">
                <a:solidFill>
                  <a:srgbClr val="FF0000"/>
                </a:solidFill>
                <a:effectLst/>
                <a:latin typeface="微軟正黑體" panose="020B0604030504040204" pitchFamily="34" charset="-120"/>
                <a:ea typeface="微軟正黑體" panose="020B0604030504040204" pitchFamily="34" charset="-120"/>
              </a:rPr>
              <a:t>PDF</a:t>
            </a:r>
            <a:r>
              <a:rPr lang="zh-TW" altLang="en-US" sz="2400" dirty="0">
                <a:solidFill>
                  <a:srgbClr val="FF0000"/>
                </a:solidFill>
                <a:effectLst/>
                <a:latin typeface="微軟正黑體" panose="020B0604030504040204" pitchFamily="34" charset="-120"/>
                <a:ea typeface="微軟正黑體" panose="020B0604030504040204" pitchFamily="34" charset="-120"/>
              </a:rPr>
              <a:t>檔方式放在網站上供下載即可</a:t>
            </a:r>
            <a:r>
              <a:rPr lang="en-US" altLang="zh-TW" sz="2400" dirty="0">
                <a:solidFill>
                  <a:srgbClr val="FF0000"/>
                </a:solidFill>
                <a:effectLst/>
                <a:latin typeface="微軟正黑體" panose="020B0604030504040204" pitchFamily="34" charset="-120"/>
                <a:ea typeface="微軟正黑體" panose="020B0604030504040204" pitchFamily="34" charset="-120"/>
              </a:rPr>
              <a:t>&gt;</a:t>
            </a:r>
          </a:p>
          <a:p>
            <a:pPr marL="515620" indent="-244475"/>
            <a:r>
              <a:rPr lang="en-US" altLang="zh-TW" sz="2400" dirty="0">
                <a:solidFill>
                  <a:srgbClr val="FF0000"/>
                </a:solidFill>
                <a:effectLst/>
                <a:latin typeface="微軟正黑體" panose="020B0604030504040204" pitchFamily="34" charset="-120"/>
                <a:ea typeface="微軟正黑體" panose="020B0604030504040204" pitchFamily="34" charset="-120"/>
              </a:rPr>
              <a:t>(</a:t>
            </a:r>
            <a:r>
              <a:rPr lang="zh-TW" altLang="zh-TW" sz="24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一</a:t>
            </a:r>
            <a:r>
              <a:rPr lang="en-US" altLang="zh-TW" sz="2400" dirty="0">
                <a:solidFill>
                  <a:srgbClr val="FF0000"/>
                </a:solidFill>
                <a:effectLst/>
                <a:latin typeface="微軟正黑體" panose="020B0604030504040204" pitchFamily="34" charset="-120"/>
                <a:ea typeface="微軟正黑體" panose="020B0604030504040204" pitchFamily="34" charset="-120"/>
              </a:rPr>
              <a:t>)</a:t>
            </a:r>
            <a:r>
              <a:rPr lang="zh-TW" altLang="zh-TW" sz="24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以上各獎項，經評選委員衡量團隊表現及產出成果水準，必要時得從缺或調整。惟調整後之各獎金累計總金額，以不超過公告之總獎金為原則。</a:t>
            </a:r>
            <a:endParaRPr lang="zh-TW" altLang="zh-TW" sz="2400" dirty="0">
              <a:solidFill>
                <a:srgbClr val="FF0000"/>
              </a:solidFill>
              <a:effectLst/>
              <a:latin typeface="微軟正黑體" panose="020B0604030504040204" pitchFamily="34" charset="-120"/>
              <a:ea typeface="微軟正黑體" panose="020B0604030504040204" pitchFamily="34" charset="-120"/>
            </a:endParaRPr>
          </a:p>
          <a:p>
            <a:pPr marL="449580" indent="-178435"/>
            <a:r>
              <a:rPr lang="en-US" altLang="zh-TW" sz="2400" dirty="0">
                <a:solidFill>
                  <a:srgbClr val="FF0000"/>
                </a:solidFill>
                <a:effectLst/>
                <a:latin typeface="微軟正黑體" panose="020B0604030504040204" pitchFamily="34" charset="-120"/>
                <a:ea typeface="微軟正黑體" panose="020B0604030504040204" pitchFamily="34" charset="-120"/>
              </a:rPr>
              <a:t>(</a:t>
            </a:r>
            <a:r>
              <a:rPr lang="zh-TW" altLang="zh-TW" sz="24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二</a:t>
            </a:r>
            <a:r>
              <a:rPr lang="en-US" altLang="zh-TW" sz="2400" dirty="0">
                <a:solidFill>
                  <a:srgbClr val="FF0000"/>
                </a:solidFill>
                <a:effectLst/>
                <a:latin typeface="微軟正黑體" panose="020B0604030504040204" pitchFamily="34" charset="-120"/>
                <a:ea typeface="微軟正黑體" panose="020B0604030504040204" pitchFamily="34" charset="-120"/>
              </a:rPr>
              <a:t>)</a:t>
            </a:r>
            <a:r>
              <a:rPr lang="zh-TW" altLang="zh-TW" sz="24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除獎金外，決選團隊指導教師及參賽團隊成員，皆授與獎狀一紙。</a:t>
            </a:r>
            <a:endParaRPr lang="zh-TW" altLang="zh-TW" sz="2400" dirty="0">
              <a:solidFill>
                <a:srgbClr val="FF0000"/>
              </a:solidFill>
              <a:effectLst/>
              <a:latin typeface="微軟正黑體" panose="020B0604030504040204" pitchFamily="34" charset="-120"/>
              <a:ea typeface="微軟正黑體" panose="020B0604030504040204" pitchFamily="34" charset="-120"/>
            </a:endParaRPr>
          </a:p>
          <a:p>
            <a:pPr marL="449580" indent="-178435"/>
            <a:r>
              <a:rPr lang="en-US" altLang="zh-TW" sz="2400" dirty="0">
                <a:solidFill>
                  <a:srgbClr val="FF0000"/>
                </a:solidFill>
                <a:effectLst/>
                <a:latin typeface="微軟正黑體" panose="020B0604030504040204" pitchFamily="34" charset="-120"/>
                <a:ea typeface="微軟正黑體" panose="020B0604030504040204" pitchFamily="34" charset="-120"/>
              </a:rPr>
              <a:t>(</a:t>
            </a:r>
            <a:r>
              <a:rPr lang="zh-TW" altLang="zh-TW" sz="24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三</a:t>
            </a:r>
            <a:r>
              <a:rPr lang="en-US" altLang="zh-TW" sz="2400" dirty="0">
                <a:solidFill>
                  <a:srgbClr val="FF0000"/>
                </a:solidFill>
                <a:effectLst/>
                <a:latin typeface="微軟正黑體" panose="020B0604030504040204" pitchFamily="34" charset="-120"/>
                <a:ea typeface="微軟正黑體" panose="020B0604030504040204" pitchFamily="34" charset="-120"/>
              </a:rPr>
              <a:t>)</a:t>
            </a:r>
            <a:r>
              <a:rPr lang="zh-TW" altLang="zh-TW" sz="24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最佳展示獎由參與決選之團隊中選出，故不重複計算。</a:t>
            </a:r>
            <a:endParaRPr lang="zh-TW" altLang="zh-TW" sz="2400" dirty="0">
              <a:solidFill>
                <a:srgbClr val="FF0000"/>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Tree>
    <p:extLst>
      <p:ext uri="{BB962C8B-B14F-4D97-AF65-F5344CB8AC3E}">
        <p14:creationId xmlns:p14="http://schemas.microsoft.com/office/powerpoint/2010/main" val="2092765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A1FF014-41F9-F648-8617-E0C9039C2985}"/>
              </a:ext>
            </a:extLst>
          </p:cNvPr>
          <p:cNvPicPr>
            <a:picLocks noChangeAspect="1"/>
          </p:cNvPicPr>
          <p:nvPr/>
        </p:nvPicPr>
        <p:blipFill rotWithShape="1">
          <a:blip r:embed="rId2"/>
          <a:srcRect l="38478" t="12609" r="24429" b="67148"/>
          <a:stretch/>
        </p:blipFill>
        <p:spPr>
          <a:xfrm>
            <a:off x="296517" y="371957"/>
            <a:ext cx="11895483" cy="3673269"/>
          </a:xfrm>
          <a:prstGeom prst="rect">
            <a:avLst/>
          </a:prstGeom>
        </p:spPr>
      </p:pic>
      <p:sp>
        <p:nvSpPr>
          <p:cNvPr id="7" name="矩形 6">
            <a:extLst>
              <a:ext uri="{FF2B5EF4-FFF2-40B4-BE49-F238E27FC236}">
                <a16:creationId xmlns:a16="http://schemas.microsoft.com/office/drawing/2014/main" id="{6F0FF03D-FD1D-1925-E289-0074F0B4EE50}"/>
              </a:ext>
            </a:extLst>
          </p:cNvPr>
          <p:cNvSpPr/>
          <p:nvPr/>
        </p:nvSpPr>
        <p:spPr>
          <a:xfrm>
            <a:off x="1686339" y="2903127"/>
            <a:ext cx="2779643"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線上報名</a:t>
            </a:r>
          </a:p>
        </p:txBody>
      </p:sp>
      <p:sp>
        <p:nvSpPr>
          <p:cNvPr id="9" name="矩形 8">
            <a:extLst>
              <a:ext uri="{FF2B5EF4-FFF2-40B4-BE49-F238E27FC236}">
                <a16:creationId xmlns:a16="http://schemas.microsoft.com/office/drawing/2014/main" id="{C916024D-AB61-08BD-EE7E-B84A8E121B4F}"/>
              </a:ext>
            </a:extLst>
          </p:cNvPr>
          <p:cNvSpPr/>
          <p:nvPr/>
        </p:nvSpPr>
        <p:spPr>
          <a:xfrm>
            <a:off x="6440556" y="582201"/>
            <a:ext cx="1782418" cy="84482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2349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F0FF03D-FD1D-1925-E289-0074F0B4EE50}"/>
              </a:ext>
            </a:extLst>
          </p:cNvPr>
          <p:cNvSpPr/>
          <p:nvPr/>
        </p:nvSpPr>
        <p:spPr>
          <a:xfrm>
            <a:off x="546652" y="546652"/>
            <a:ext cx="10257183" cy="572914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線上報名</a:t>
            </a:r>
            <a:endParaRPr kumimoji="0" lang="en-US" altLang="zh-TW"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600" dirty="0">
                <a:solidFill>
                  <a:srgbClr val="FF0000"/>
                </a:solidFill>
                <a:latin typeface="微軟正黑體" panose="020B0604030504040204" pitchFamily="34" charset="-120"/>
                <a:ea typeface="微軟正黑體" panose="020B0604030504040204" pitchFamily="34" charset="-120"/>
              </a:rPr>
              <a:t>（填寫</a:t>
            </a:r>
            <a:r>
              <a:rPr lang="en-US" altLang="zh-TW" sz="3600" dirty="0">
                <a:solidFill>
                  <a:srgbClr val="FF0000"/>
                </a:solidFill>
                <a:latin typeface="微軟正黑體" panose="020B0604030504040204" pitchFamily="34" charset="-120"/>
                <a:ea typeface="微軟正黑體" panose="020B0604030504040204" pitchFamily="34" charset="-120"/>
              </a:rPr>
              <a:t>Google</a:t>
            </a:r>
            <a:r>
              <a:rPr lang="zh-TW" altLang="en-US" sz="3600" dirty="0">
                <a:solidFill>
                  <a:srgbClr val="FF0000"/>
                </a:solidFill>
                <a:latin typeface="微軟正黑體" panose="020B0604030504040204" pitchFamily="34" charset="-120"/>
                <a:ea typeface="微軟正黑體" panose="020B0604030504040204" pitchFamily="34" charset="-120"/>
              </a:rPr>
              <a:t>表單，允許再編輯）</a:t>
            </a:r>
            <a:endParaRPr lang="en-US" altLang="zh-TW" sz="3600" dirty="0">
              <a:solidFill>
                <a:srgbClr val="FF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600" dirty="0">
                <a:solidFill>
                  <a:srgbClr val="FF0000"/>
                </a:solidFill>
                <a:latin typeface="微軟正黑體" panose="020B0604030504040204" pitchFamily="34" charset="-120"/>
                <a:ea typeface="微軟正黑體" panose="020B0604030504040204" pitchFamily="34" charset="-120"/>
              </a:rPr>
              <a:t>（</a:t>
            </a:r>
            <a:r>
              <a:rPr lang="en-US" altLang="zh-TW" sz="3600" dirty="0">
                <a:solidFill>
                  <a:srgbClr val="FF0000"/>
                </a:solidFill>
                <a:latin typeface="微軟正黑體" panose="020B0604030504040204" pitchFamily="34" charset="-120"/>
                <a:ea typeface="微軟正黑體" panose="020B0604030504040204" pitchFamily="34" charset="-120"/>
              </a:rPr>
              <a:t>Google</a:t>
            </a:r>
            <a:r>
              <a:rPr lang="zh-TW" altLang="en-US" sz="3600" dirty="0">
                <a:solidFill>
                  <a:srgbClr val="FF0000"/>
                </a:solidFill>
                <a:latin typeface="微軟正黑體" panose="020B0604030504040204" pitchFamily="34" charset="-120"/>
                <a:ea typeface="微軟正黑體" panose="020B0604030504040204" pitchFamily="34" charset="-120"/>
              </a:rPr>
              <a:t>表單製作中，待確認後再放上）</a:t>
            </a:r>
            <a:endParaRPr lang="en-US" altLang="zh-TW" sz="3600"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40822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A1FF014-41F9-F648-8617-E0C9039C2985}"/>
              </a:ext>
            </a:extLst>
          </p:cNvPr>
          <p:cNvPicPr>
            <a:picLocks noChangeAspect="1"/>
          </p:cNvPicPr>
          <p:nvPr/>
        </p:nvPicPr>
        <p:blipFill rotWithShape="1">
          <a:blip r:embed="rId2"/>
          <a:srcRect l="38478" t="12608" r="24429" b="59716"/>
          <a:stretch/>
        </p:blipFill>
        <p:spPr>
          <a:xfrm>
            <a:off x="296517" y="371958"/>
            <a:ext cx="11895483" cy="5021976"/>
          </a:xfrm>
          <a:prstGeom prst="rect">
            <a:avLst/>
          </a:prstGeom>
        </p:spPr>
      </p:pic>
      <p:sp>
        <p:nvSpPr>
          <p:cNvPr id="7" name="矩形 6">
            <a:extLst>
              <a:ext uri="{FF2B5EF4-FFF2-40B4-BE49-F238E27FC236}">
                <a16:creationId xmlns:a16="http://schemas.microsoft.com/office/drawing/2014/main" id="{6F0FF03D-FD1D-1925-E289-0074F0B4EE50}"/>
              </a:ext>
            </a:extLst>
          </p:cNvPr>
          <p:cNvSpPr/>
          <p:nvPr/>
        </p:nvSpPr>
        <p:spPr>
          <a:xfrm>
            <a:off x="8643731" y="552383"/>
            <a:ext cx="2100470"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場域特色</a:t>
            </a:r>
          </a:p>
        </p:txBody>
      </p:sp>
      <p:sp>
        <p:nvSpPr>
          <p:cNvPr id="2" name="矩形 1">
            <a:extLst>
              <a:ext uri="{FF2B5EF4-FFF2-40B4-BE49-F238E27FC236}">
                <a16:creationId xmlns:a16="http://schemas.microsoft.com/office/drawing/2014/main" id="{BC6EBE5F-B0C7-FFB3-77A0-82FC37A8EBFA}"/>
              </a:ext>
            </a:extLst>
          </p:cNvPr>
          <p:cNvSpPr/>
          <p:nvPr/>
        </p:nvSpPr>
        <p:spPr>
          <a:xfrm>
            <a:off x="1679714" y="2882946"/>
            <a:ext cx="3120886"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臺大實驗劇場</a:t>
            </a:r>
          </a:p>
        </p:txBody>
      </p:sp>
      <p:sp>
        <p:nvSpPr>
          <p:cNvPr id="3" name="矩形 2">
            <a:extLst>
              <a:ext uri="{FF2B5EF4-FFF2-40B4-BE49-F238E27FC236}">
                <a16:creationId xmlns:a16="http://schemas.microsoft.com/office/drawing/2014/main" id="{FE60D8F0-5CDB-D015-908F-D8F7924543FD}"/>
              </a:ext>
            </a:extLst>
          </p:cNvPr>
          <p:cNvSpPr/>
          <p:nvPr/>
        </p:nvSpPr>
        <p:spPr>
          <a:xfrm>
            <a:off x="1679714" y="4228041"/>
            <a:ext cx="4790660"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師大美術館光影走廊</a:t>
            </a:r>
          </a:p>
        </p:txBody>
      </p:sp>
      <p:sp>
        <p:nvSpPr>
          <p:cNvPr id="5" name="文字方塊 4">
            <a:extLst>
              <a:ext uri="{FF2B5EF4-FFF2-40B4-BE49-F238E27FC236}">
                <a16:creationId xmlns:a16="http://schemas.microsoft.com/office/drawing/2014/main" id="{332098C0-81A6-0546-4033-ED8FF1CD24A1}"/>
              </a:ext>
            </a:extLst>
          </p:cNvPr>
          <p:cNvSpPr txBox="1"/>
          <p:nvPr/>
        </p:nvSpPr>
        <p:spPr>
          <a:xfrm>
            <a:off x="1679714" y="5510785"/>
            <a:ext cx="6097656" cy="1200329"/>
          </a:xfrm>
          <a:prstGeom prst="rect">
            <a:avLst/>
          </a:prstGeom>
          <a:noFill/>
        </p:spPr>
        <p:txBody>
          <a:bodyPr wrap="square">
            <a:spAutoFit/>
          </a:bodyPr>
          <a:lstStyle/>
          <a:p>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成大智慧運動館及綠幕攝影棚 </a:t>
            </a:r>
            <a:endParaRPr lang="en-US" altLang="zh-TW" sz="1800" dirty="0">
              <a:solidFill>
                <a:srgbClr val="FF0000"/>
              </a:solidFill>
              <a:latin typeface="微軟正黑體" panose="020B0604030504040204" pitchFamily="34" charset="-120"/>
              <a:ea typeface="微軟正黑體" panose="020B0604030504040204" pitchFamily="34" charset="-120"/>
            </a:endParaRPr>
          </a:p>
          <a:p>
            <a:r>
              <a:rPr lang="zh-TW" altLang="en-US" sz="1800" dirty="0">
                <a:solidFill>
                  <a:srgbClr val="FF0000"/>
                </a:solidFill>
                <a:latin typeface="微軟正黑體" panose="020B0604030504040204" pitchFamily="34" charset="-120"/>
                <a:ea typeface="微軟正黑體" panose="020B0604030504040204" pitchFamily="34" charset="-120"/>
              </a:rPr>
              <a:t>北藝大科技藝術館</a:t>
            </a:r>
            <a:endParaRPr lang="en-US" altLang="zh-TW" sz="1800" dirty="0">
              <a:solidFill>
                <a:srgbClr val="FF0000"/>
              </a:solidFill>
              <a:latin typeface="微軟正黑體" panose="020B0604030504040204" pitchFamily="34" charset="-120"/>
              <a:ea typeface="微軟正黑體" panose="020B0604030504040204" pitchFamily="34" charset="-120"/>
            </a:endParaRPr>
          </a:p>
          <a:p>
            <a:r>
              <a:rPr lang="zh-TW" altLang="en-US" sz="1800" dirty="0">
                <a:solidFill>
                  <a:srgbClr val="FF0000"/>
                </a:solidFill>
                <a:latin typeface="微軟正黑體" panose="020B0604030504040204" pitchFamily="34" charset="-120"/>
                <a:ea typeface="微軟正黑體" panose="020B0604030504040204" pitchFamily="34" charset="-120"/>
              </a:rPr>
              <a:t>南藝大漢寶德紀念館</a:t>
            </a:r>
            <a:endParaRPr lang="en-US" altLang="zh-TW" dirty="0">
              <a:solidFill>
                <a:srgbClr val="FF0000"/>
              </a:solidFill>
              <a:latin typeface="微軟正黑體" panose="020B0604030504040204" pitchFamily="34" charset="-120"/>
              <a:ea typeface="微軟正黑體" panose="020B0604030504040204" pitchFamily="34" charset="-120"/>
            </a:endParaRPr>
          </a:p>
          <a:p>
            <a:r>
              <a:rPr lang="zh-TW" altLang="en-US" sz="1800" dirty="0">
                <a:solidFill>
                  <a:srgbClr val="FF0000"/>
                </a:solidFill>
                <a:latin typeface="微軟正黑體" panose="020B0604030504040204" pitchFamily="34" charset="-120"/>
                <a:ea typeface="微軟正黑體" panose="020B0604030504040204" pitchFamily="34" charset="-120"/>
              </a:rPr>
              <a:t>科教館小黑盒劇場</a:t>
            </a:r>
            <a:endParaRPr lang="zh-TW" altLang="en-US" dirty="0"/>
          </a:p>
        </p:txBody>
      </p:sp>
    </p:spTree>
    <p:extLst>
      <p:ext uri="{BB962C8B-B14F-4D97-AF65-F5344CB8AC3E}">
        <p14:creationId xmlns:p14="http://schemas.microsoft.com/office/powerpoint/2010/main" val="2954710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2" y="835788"/>
            <a:ext cx="3899451"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臺大實驗劇場</a:t>
            </a:r>
          </a:p>
        </p:txBody>
      </p:sp>
      <p:sp>
        <p:nvSpPr>
          <p:cNvPr id="8" name="矩形 7">
            <a:extLst>
              <a:ext uri="{FF2B5EF4-FFF2-40B4-BE49-F238E27FC236}">
                <a16:creationId xmlns:a16="http://schemas.microsoft.com/office/drawing/2014/main" id="{2461D605-8474-76D6-030B-0947CA6E2C06}"/>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場域特色</a:t>
            </a:r>
          </a:p>
        </p:txBody>
      </p:sp>
      <p:sp>
        <p:nvSpPr>
          <p:cNvPr id="9" name="矩形 8">
            <a:extLst>
              <a:ext uri="{FF2B5EF4-FFF2-40B4-BE49-F238E27FC236}">
                <a16:creationId xmlns:a16="http://schemas.microsoft.com/office/drawing/2014/main" id="{C1A7A707-B8E4-90BE-866F-0DE178C843C5}"/>
              </a:ext>
            </a:extLst>
          </p:cNvPr>
          <p:cNvSpPr/>
          <p:nvPr/>
        </p:nvSpPr>
        <p:spPr>
          <a:xfrm>
            <a:off x="1431237" y="1849447"/>
            <a:ext cx="9640955" cy="4380219"/>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5" name="表格 4">
            <a:extLst>
              <a:ext uri="{FF2B5EF4-FFF2-40B4-BE49-F238E27FC236}">
                <a16:creationId xmlns:a16="http://schemas.microsoft.com/office/drawing/2014/main" id="{30185A07-BD75-153F-544B-6D1072D7F461}"/>
              </a:ext>
            </a:extLst>
          </p:cNvPr>
          <p:cNvGraphicFramePr>
            <a:graphicFrameLocks noGrp="1"/>
          </p:cNvGraphicFramePr>
          <p:nvPr>
            <p:extLst>
              <p:ext uri="{D42A27DB-BD31-4B8C-83A1-F6EECF244321}">
                <p14:modId xmlns:p14="http://schemas.microsoft.com/office/powerpoint/2010/main" val="3525831980"/>
              </p:ext>
            </p:extLst>
          </p:nvPr>
        </p:nvGraphicFramePr>
        <p:xfrm>
          <a:off x="1536187" y="2197008"/>
          <a:ext cx="9431054" cy="3754779"/>
        </p:xfrm>
        <a:graphic>
          <a:graphicData uri="http://schemas.openxmlformats.org/drawingml/2006/table">
            <a:tbl>
              <a:tblPr firstRow="1" firstCol="1" bandRow="1"/>
              <a:tblGrid>
                <a:gridCol w="753891">
                  <a:extLst>
                    <a:ext uri="{9D8B030D-6E8A-4147-A177-3AD203B41FA5}">
                      <a16:colId xmlns:a16="http://schemas.microsoft.com/office/drawing/2014/main" val="1870966827"/>
                    </a:ext>
                  </a:extLst>
                </a:gridCol>
                <a:gridCol w="8677163">
                  <a:extLst>
                    <a:ext uri="{9D8B030D-6E8A-4147-A177-3AD203B41FA5}">
                      <a16:colId xmlns:a16="http://schemas.microsoft.com/office/drawing/2014/main" val="1751683688"/>
                    </a:ext>
                  </a:extLst>
                </a:gridCol>
              </a:tblGrid>
              <a:tr h="2970893">
                <a:tc>
                  <a:txBody>
                    <a:bodyPr/>
                    <a:lstStyle/>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域</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簡</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國立臺灣大學－虛實互動、跨域共作－未來展演場，以沉浸式投影空間之「實驗劇場」</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空間尺寸：寬</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5.5</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公尺、深</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5.5</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公尺，高度約</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5</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公尺，投影範圍為</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5.5 x 5.5 x 4.2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公尺</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的白色投影區域，下舞台有電動浮光投影紗幕，劇場共配置</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台</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7000</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流明雷射投影機，使之能進行前方、左、右、地板四面投影，請參圖</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臺大場域示意圖</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，提供創新設計及藝術文學領域實作之新型態虛實整合表演藝術應用，除應用於相關課程孵育未來的跨域設計人才，更可對外開放提供校內外師生嘗試使用前瞻技術的展演模式；亦將</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AR/VR</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技術與校內生農資源及光電顯示之相關成果結合，進行</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3D</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建模與</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VR</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數位內容建置，導入</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MR</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教育暨會議系統</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為一套整合軟、硬體，具有透過網路將混合實境</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MR</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顯示效果進行即時播送或錄製回放的功能</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，發揮跨域資源整合的創新共作虛實整合教學環境。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288265"/>
                  </a:ext>
                </a:extLst>
              </a:tr>
              <a:tr h="391943">
                <a:tc rowSpan="2">
                  <a:txBody>
                    <a:bodyPr/>
                    <a:lstStyle/>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場域</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主題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1.</a:t>
                      </a: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全沉浸體驗空間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9800"/>
                  </a:ext>
                </a:extLst>
              </a:tr>
              <a:tr h="391943">
                <a:tc vMerge="1">
                  <a:txBody>
                    <a:bodyPr/>
                    <a:lstStyle/>
                    <a:p>
                      <a:endParaRPr lang="zh-TW" altLang="en-US"/>
                    </a:p>
                  </a:txBody>
                  <a:tcPr/>
                </a:tc>
                <a:tc>
                  <a:txBody>
                    <a:bodyPr/>
                    <a:lstStyle/>
                    <a:p>
                      <a:pPr algn="l"/>
                      <a:r>
                        <a:rPr 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即時感知互動及沉浸展演</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100000"/>
                  </a:ext>
                </a:extLst>
              </a:tr>
            </a:tbl>
          </a:graphicData>
        </a:graphic>
      </p:graphicFrame>
      <p:pic>
        <p:nvPicPr>
          <p:cNvPr id="4" name="Google Shape;293;p14">
            <a:extLst>
              <a:ext uri="{FF2B5EF4-FFF2-40B4-BE49-F238E27FC236}">
                <a16:creationId xmlns:a16="http://schemas.microsoft.com/office/drawing/2014/main" id="{B89E933B-947E-E003-17B7-2E67FB96C191}"/>
              </a:ext>
            </a:extLst>
          </p:cNvPr>
          <p:cNvPicPr preferRelativeResize="0"/>
          <p:nvPr/>
        </p:nvPicPr>
        <p:blipFill rotWithShape="1">
          <a:blip r:embed="rId3">
            <a:alphaModFix/>
          </a:blip>
          <a:srcRect l="17156" b="19054"/>
          <a:stretch/>
        </p:blipFill>
        <p:spPr>
          <a:xfrm>
            <a:off x="8552590" y="4974856"/>
            <a:ext cx="2855596" cy="1740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72097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2" y="835788"/>
            <a:ext cx="4426225"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師大美術館光影走廊</a:t>
            </a:r>
          </a:p>
        </p:txBody>
      </p:sp>
      <p:sp>
        <p:nvSpPr>
          <p:cNvPr id="9" name="矩形 8">
            <a:extLst>
              <a:ext uri="{FF2B5EF4-FFF2-40B4-BE49-F238E27FC236}">
                <a16:creationId xmlns:a16="http://schemas.microsoft.com/office/drawing/2014/main" id="{C1A7A707-B8E4-90BE-866F-0DE178C843C5}"/>
              </a:ext>
            </a:extLst>
          </p:cNvPr>
          <p:cNvSpPr/>
          <p:nvPr/>
        </p:nvSpPr>
        <p:spPr>
          <a:xfrm>
            <a:off x="1510750" y="1757566"/>
            <a:ext cx="9640955" cy="4380219"/>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6950A58A-69B2-BAF1-CDB5-9036D51F612B}"/>
              </a:ext>
            </a:extLst>
          </p:cNvPr>
          <p:cNvSpPr/>
          <p:nvPr/>
        </p:nvSpPr>
        <p:spPr>
          <a:xfrm>
            <a:off x="1182757" y="343976"/>
            <a:ext cx="1182756" cy="376239"/>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場域特色</a:t>
            </a:r>
          </a:p>
        </p:txBody>
      </p:sp>
      <p:graphicFrame>
        <p:nvGraphicFramePr>
          <p:cNvPr id="11" name="表格 10">
            <a:extLst>
              <a:ext uri="{FF2B5EF4-FFF2-40B4-BE49-F238E27FC236}">
                <a16:creationId xmlns:a16="http://schemas.microsoft.com/office/drawing/2014/main" id="{99E0F210-2A28-75DB-2636-8026930872F8}"/>
              </a:ext>
            </a:extLst>
          </p:cNvPr>
          <p:cNvGraphicFramePr>
            <a:graphicFrameLocks noGrp="1"/>
          </p:cNvGraphicFramePr>
          <p:nvPr>
            <p:extLst>
              <p:ext uri="{D42A27DB-BD31-4B8C-83A1-F6EECF244321}">
                <p14:modId xmlns:p14="http://schemas.microsoft.com/office/powerpoint/2010/main" val="1239504842"/>
              </p:ext>
            </p:extLst>
          </p:nvPr>
        </p:nvGraphicFramePr>
        <p:xfrm>
          <a:off x="1615700" y="1873139"/>
          <a:ext cx="9431054" cy="4146722"/>
        </p:xfrm>
        <a:graphic>
          <a:graphicData uri="http://schemas.openxmlformats.org/drawingml/2006/table">
            <a:tbl>
              <a:tblPr firstRow="1" firstCol="1" bandRow="1"/>
              <a:tblGrid>
                <a:gridCol w="753891">
                  <a:extLst>
                    <a:ext uri="{9D8B030D-6E8A-4147-A177-3AD203B41FA5}">
                      <a16:colId xmlns:a16="http://schemas.microsoft.com/office/drawing/2014/main" val="1870966827"/>
                    </a:ext>
                  </a:extLst>
                </a:gridCol>
                <a:gridCol w="8677163">
                  <a:extLst>
                    <a:ext uri="{9D8B030D-6E8A-4147-A177-3AD203B41FA5}">
                      <a16:colId xmlns:a16="http://schemas.microsoft.com/office/drawing/2014/main" val="1751683688"/>
                    </a:ext>
                  </a:extLst>
                </a:gridCol>
              </a:tblGrid>
              <a:tr h="2970893">
                <a:tc>
                  <a:txBody>
                    <a:bodyPr/>
                    <a:lstStyle/>
                    <a:p>
                      <a:pPr algn="ctr"/>
                      <a:r>
                        <a:rPr 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a:t>
                      </a:r>
                      <a:endParaRPr lang="en-US" alt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域</a:t>
                      </a:r>
                      <a:endParaRPr lang="en-US" alt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簡</a:t>
                      </a:r>
                      <a:endParaRPr lang="en-US" alt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師大場域計畫係以建置沉浸式展廳為主。這個場域座落於美術館一樓光影走廊，設有環景投影、互動設備與影像分接器的光影走廊，係為師大美術館推動典藏轉譯的重要基地，同時支持沉浸式感官實驗。師大百年大校的美術作品館藏極為豐厚，透過場域計畫將師大館藏</a:t>
                      </a:r>
                      <a:r>
                        <a:rPr kumimoji="0" lang="en-US" altLang="zh-TW"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如「林玉山的紙上花園」、黃君璧大師的「瀑臺雙鹿圖」等諸多作品</a:t>
                      </a:r>
                      <a:r>
                        <a:rPr kumimoji="0" lang="en-US" altLang="zh-TW"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進行數位轉譯後，搭配光影走廊的各項顯示裝置，重新賦予二維靜態畫作具備沉浸式體驗的生命力。且又與師大</a:t>
                      </a:r>
                      <a:r>
                        <a:rPr kumimoji="0" lang="en-US" altLang="zh-TW" sz="1600" b="0" i="0" u="none" strike="noStrike" kern="1200" cap="none" spc="0" normalizeH="0" baseline="0" noProof="0" dirty="0" err="1">
                          <a:ln>
                            <a:noFill/>
                          </a:ln>
                          <a:solidFill>
                            <a:srgbClr val="FF0000"/>
                          </a:solidFill>
                          <a:effectLst/>
                          <a:uLnTx/>
                          <a:uFillTx/>
                          <a:latin typeface="微軟正黑體" panose="020B0604030504040204" pitchFamily="34" charset="-120"/>
                          <a:ea typeface="微軟正黑體" panose="020B0604030504040204" pitchFamily="34" charset="-120"/>
                          <a:cs typeface="+mn-cs"/>
                        </a:rPr>
                        <a:t>AIoT</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實驗室合作，在美術館導入</a:t>
                      </a:r>
                      <a:r>
                        <a:rPr kumimoji="0" lang="en-US" altLang="zh-TW" sz="1600" b="0" i="0" u="none" strike="noStrike" kern="1200" cap="none" spc="0" normalizeH="0" baseline="0" noProof="0" dirty="0" err="1">
                          <a:ln>
                            <a:noFill/>
                          </a:ln>
                          <a:solidFill>
                            <a:srgbClr val="FF0000"/>
                          </a:solidFill>
                          <a:effectLst/>
                          <a:uLnTx/>
                          <a:uFillTx/>
                          <a:latin typeface="微軟正黑體" panose="020B0604030504040204" pitchFamily="34" charset="-120"/>
                          <a:ea typeface="微軟正黑體" panose="020B0604030504040204" pitchFamily="34" charset="-120"/>
                          <a:cs typeface="+mn-cs"/>
                        </a:rPr>
                        <a:t>AIoT</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智慧人流監控，追蹤觀眾參觀路徑，探討原作與轉藝作品之間併展是否對於美術館推廣典藏作品有加乘效益，是以，師大美術館若能成為本競賽計畫之場域，相信不管是創作適合體現光影走廊的作品或是提出營運美術館策略行銷方法，是非常適合學子催發創作力、想像力的好基地。光影走廊致力於典藏數位轉向實驗，由國立臺灣師範大學美術館、跨域科技產業創新研究學院、科技與工程學院、藝術學院合作建置，以人才培育與師生實驗為主，提供沉浸式投影、雷達、紅外線攝影機、</a:t>
                      </a:r>
                      <a:r>
                        <a:rPr kumimoji="0" lang="en-US" altLang="zh-TW"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Kinect </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等設備支持師生的創新創意，場地為長廊空間，有一緩坡面，投影空間長</a:t>
                      </a:r>
                      <a:r>
                        <a:rPr kumimoji="0" lang="en-US" altLang="zh-TW"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9 </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公尺、寬</a:t>
                      </a:r>
                      <a:r>
                        <a:rPr kumimoji="0" lang="en-US" altLang="zh-TW"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4 </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公尺、高約</a:t>
                      </a:r>
                      <a:r>
                        <a:rPr kumimoji="0" lang="en-US" altLang="zh-TW"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2.5 </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公尺六面投影</a:t>
                      </a:r>
                      <a:r>
                        <a:rPr kumimoji="0" lang="en-US" altLang="zh-TW"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(4 </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面牆、</a:t>
                      </a:r>
                      <a:r>
                        <a:rPr kumimoji="0" lang="en-US" altLang="zh-TW"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 </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地面、</a:t>
                      </a:r>
                      <a:r>
                        <a:rPr kumimoji="0" lang="en-US" altLang="zh-TW"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 </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緩坡面</a:t>
                      </a:r>
                      <a:r>
                        <a:rPr kumimoji="0" lang="en-US" altLang="zh-TW"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288265"/>
                  </a:ext>
                </a:extLst>
              </a:tr>
              <a:tr h="391943">
                <a:tc rowSpan="3">
                  <a:txBody>
                    <a:bodyPr/>
                    <a:lstStyle/>
                    <a:p>
                      <a:pPr algn="ctr"/>
                      <a:r>
                        <a:rPr 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場域</a:t>
                      </a:r>
                      <a:endParaRPr lang="en-US" alt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主題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TW" altLang="en-US" sz="1600" b="0" i="0" u="none" strike="noStrike" kern="1200" baseline="0" dirty="0">
                          <a:solidFill>
                            <a:srgbClr val="FF0000"/>
                          </a:solidFill>
                          <a:latin typeface="微軟正黑體" panose="020B0604030504040204" pitchFamily="34" charset="-120"/>
                          <a:ea typeface="微軟正黑體" panose="020B0604030504040204" pitchFamily="34" charset="-120"/>
                          <a:cs typeface="+mn-cs"/>
                        </a:rPr>
                        <a:t>文化藝術數位轉譯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9800"/>
                  </a:ext>
                </a:extLst>
              </a:tr>
              <a:tr h="391943">
                <a:tc vMerge="1">
                  <a:txBody>
                    <a:bodyPr/>
                    <a:lstStyle/>
                    <a:p>
                      <a:endParaRPr lang="zh-TW" altLang="en-US"/>
                    </a:p>
                  </a:txBody>
                  <a:tcPr/>
                </a:tc>
                <a:tc>
                  <a:txBody>
                    <a:bodyPr/>
                    <a:lstStyle/>
                    <a:p>
                      <a:r>
                        <a:rPr lang="zh-TW" altLang="en-US" sz="1600" b="0" i="0" u="none" strike="noStrike" kern="1200" baseline="0" dirty="0">
                          <a:solidFill>
                            <a:srgbClr val="FF0000"/>
                          </a:solidFill>
                          <a:latin typeface="微軟正黑體" panose="020B0604030504040204" pitchFamily="34" charset="-120"/>
                          <a:ea typeface="微軟正黑體" panose="020B0604030504040204" pitchFamily="34" charset="-120"/>
                          <a:cs typeface="+mn-cs"/>
                        </a:rPr>
                        <a:t>多感官藝術學習</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2468234"/>
                  </a:ext>
                </a:extLst>
              </a:tr>
              <a:tr h="391943">
                <a:tc vMerge="1">
                  <a:txBody>
                    <a:bodyPr/>
                    <a:lstStyle/>
                    <a:p>
                      <a:endParaRPr lang="zh-TW"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i="0" u="none" strike="noStrike" kern="1200" baseline="0" dirty="0">
                          <a:solidFill>
                            <a:srgbClr val="FF0000"/>
                          </a:solidFill>
                          <a:latin typeface="微軟正黑體" panose="020B0604030504040204" pitchFamily="34" charset="-120"/>
                          <a:ea typeface="微軟正黑體" panose="020B0604030504040204" pitchFamily="34" charset="-120"/>
                          <a:cs typeface="+mn-cs"/>
                        </a:rPr>
                        <a:t>沉浸式互動體驗</a:t>
                      </a:r>
                      <a:endParaRPr lang="zh-TW" altLang="zh-TW" sz="16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100000"/>
                  </a:ext>
                </a:extLst>
              </a:tr>
            </a:tbl>
          </a:graphicData>
        </a:graphic>
      </p:graphicFrame>
      <p:pic>
        <p:nvPicPr>
          <p:cNvPr id="5" name="Google Shape;292;p14">
            <a:extLst>
              <a:ext uri="{FF2B5EF4-FFF2-40B4-BE49-F238E27FC236}">
                <a16:creationId xmlns:a16="http://schemas.microsoft.com/office/drawing/2014/main" id="{3021764B-6DC8-D859-9CE2-5BAA594956DE}"/>
              </a:ext>
            </a:extLst>
          </p:cNvPr>
          <p:cNvPicPr preferRelativeResize="0"/>
          <p:nvPr/>
        </p:nvPicPr>
        <p:blipFill rotWithShape="1">
          <a:blip r:embed="rId3">
            <a:alphaModFix/>
          </a:blip>
          <a:srcRect l="18581" t="4500" r="2980" b="10739"/>
          <a:stretch/>
        </p:blipFill>
        <p:spPr>
          <a:xfrm>
            <a:off x="8376684" y="4944717"/>
            <a:ext cx="3103011" cy="1865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61483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6791738"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成大智慧運動館及綠幕攝影棚 </a:t>
            </a:r>
          </a:p>
        </p:txBody>
      </p:sp>
      <p:sp>
        <p:nvSpPr>
          <p:cNvPr id="9" name="矩形 8">
            <a:extLst>
              <a:ext uri="{FF2B5EF4-FFF2-40B4-BE49-F238E27FC236}">
                <a16:creationId xmlns:a16="http://schemas.microsoft.com/office/drawing/2014/main" id="{C1A7A707-B8E4-90BE-866F-0DE178C843C5}"/>
              </a:ext>
            </a:extLst>
          </p:cNvPr>
          <p:cNvSpPr/>
          <p:nvPr/>
        </p:nvSpPr>
        <p:spPr>
          <a:xfrm>
            <a:off x="1510749" y="1600200"/>
            <a:ext cx="9640955" cy="4380219"/>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18A5E66A-242E-F78B-A91A-49E855F9EF33}"/>
              </a:ext>
            </a:extLst>
          </p:cNvPr>
          <p:cNvSpPr/>
          <p:nvPr/>
        </p:nvSpPr>
        <p:spPr>
          <a:xfrm>
            <a:off x="1212575" y="320478"/>
            <a:ext cx="1152938"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場域特色</a:t>
            </a:r>
          </a:p>
        </p:txBody>
      </p:sp>
      <p:graphicFrame>
        <p:nvGraphicFramePr>
          <p:cNvPr id="8" name="表格 7">
            <a:extLst>
              <a:ext uri="{FF2B5EF4-FFF2-40B4-BE49-F238E27FC236}">
                <a16:creationId xmlns:a16="http://schemas.microsoft.com/office/drawing/2014/main" id="{7118FE36-242F-4324-E835-DF90FE1D8BCD}"/>
              </a:ext>
            </a:extLst>
          </p:cNvPr>
          <p:cNvGraphicFramePr>
            <a:graphicFrameLocks noGrp="1"/>
          </p:cNvGraphicFramePr>
          <p:nvPr>
            <p:extLst>
              <p:ext uri="{D42A27DB-BD31-4B8C-83A1-F6EECF244321}">
                <p14:modId xmlns:p14="http://schemas.microsoft.com/office/powerpoint/2010/main" val="3784815353"/>
              </p:ext>
            </p:extLst>
          </p:nvPr>
        </p:nvGraphicFramePr>
        <p:xfrm>
          <a:off x="1615699" y="1726347"/>
          <a:ext cx="9431054" cy="4127924"/>
        </p:xfrm>
        <a:graphic>
          <a:graphicData uri="http://schemas.openxmlformats.org/drawingml/2006/table">
            <a:tbl>
              <a:tblPr firstRow="1" firstCol="1" bandRow="1"/>
              <a:tblGrid>
                <a:gridCol w="753891">
                  <a:extLst>
                    <a:ext uri="{9D8B030D-6E8A-4147-A177-3AD203B41FA5}">
                      <a16:colId xmlns:a16="http://schemas.microsoft.com/office/drawing/2014/main" val="1870966827"/>
                    </a:ext>
                  </a:extLst>
                </a:gridCol>
                <a:gridCol w="8677163">
                  <a:extLst>
                    <a:ext uri="{9D8B030D-6E8A-4147-A177-3AD203B41FA5}">
                      <a16:colId xmlns:a16="http://schemas.microsoft.com/office/drawing/2014/main" val="1751683688"/>
                    </a:ext>
                  </a:extLst>
                </a:gridCol>
              </a:tblGrid>
              <a:tr h="3243368">
                <a:tc>
                  <a:txBody>
                    <a:bodyPr/>
                    <a:lstStyle/>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域</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簡</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智慧體育館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中正堂擁有 </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P2 LED</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大螢幕與八支高畫質攝影機及其周邊軟硬體建置，提供多角度高畫質回放畫面，因應多類運動、情境與場合等客製設定，除了將 </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P2LED</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大螢幕效果發揮極致，讓現場觀眾獲得身歷其境的沉浸式視覺饗宴 回放系統的功能 可讓 現場觀眾 回顧比賽的精采片段 另外 在體育教學 運用也可以取代 傳統白板與戰術板的框架限制，</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以大螢幕搭配平板人性化之操作，讓傳統體育教學 模式 增添生動之回饋。數位虛擬攝影棚</a:t>
                      </a:r>
                      <a:endPar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動態攝影棚為綠幕空間，搭配導播機系統等相關設備建構虛實整合之教學與研究環境， 輔助 智慧體育館 </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中正堂 </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製作直播節目，如體育賽事轉播、運動表演轉播等 更 結合人體姿態動作擷取與分析，將數據傳輸到機械上，讓機械進行移動、執行動作，製作出虛實整合之畫面效果。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288265"/>
                  </a:ext>
                </a:extLst>
              </a:tr>
              <a:tr h="294852">
                <a:tc rowSpan="3">
                  <a:txBody>
                    <a:bodyPr/>
                    <a:lstStyle/>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場域</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主題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TW" alt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透過虛擬實境技術導入運動科技之 創新 應用情境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9800"/>
                  </a:ext>
                </a:extLst>
              </a:tr>
              <a:tr h="294852">
                <a:tc vMerge="1">
                  <a:txBody>
                    <a:bodyPr/>
                    <a:lstStyle/>
                    <a:p>
                      <a:endParaRPr lang="zh-TW" altLang="en-US"/>
                    </a:p>
                  </a:txBody>
                  <a:tcPr/>
                </a:tc>
                <a:tc>
                  <a:txBody>
                    <a:bodyPr/>
                    <a:lstStyle/>
                    <a:p>
                      <a:pPr algn="l"/>
                      <a:r>
                        <a:rPr lang="zh-TW" alt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如何運用 </a:t>
                      </a:r>
                      <a:r>
                        <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AI</a:t>
                      </a:r>
                      <a:r>
                        <a:rPr lang="zh-TW" alt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技術，賦予運動 場館智慧化 與 多視角體驗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100000"/>
                  </a:ext>
                </a:extLst>
              </a:tr>
              <a:tr h="294852">
                <a:tc vMerge="1">
                  <a:txBody>
                    <a:bodyPr/>
                    <a:lstStyle/>
                    <a:p>
                      <a:pPr algn="ctr"/>
                      <a:endPar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前瞻顯示科技在運動教育推廣應用與挑戰</a:t>
                      </a:r>
                      <a:endParaRPr lang="zh-TW"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699149"/>
                  </a:ext>
                </a:extLst>
              </a:tr>
            </a:tbl>
          </a:graphicData>
        </a:graphic>
      </p:graphicFrame>
      <p:pic>
        <p:nvPicPr>
          <p:cNvPr id="5" name="Google Shape;294;p14">
            <a:extLst>
              <a:ext uri="{FF2B5EF4-FFF2-40B4-BE49-F238E27FC236}">
                <a16:creationId xmlns:a16="http://schemas.microsoft.com/office/drawing/2014/main" id="{A5489435-44EE-88F0-1C52-C156FE89595F}"/>
              </a:ext>
            </a:extLst>
          </p:cNvPr>
          <p:cNvPicPr preferRelativeResize="0"/>
          <p:nvPr/>
        </p:nvPicPr>
        <p:blipFill rotWithShape="1">
          <a:blip r:embed="rId3">
            <a:alphaModFix/>
          </a:blip>
          <a:srcRect l="11269" r="6351"/>
          <a:stretch/>
        </p:blipFill>
        <p:spPr>
          <a:xfrm>
            <a:off x="8082733" y="4619252"/>
            <a:ext cx="3555988" cy="2068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4981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4167808"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北藝大科技藝術館</a:t>
            </a:r>
          </a:p>
        </p:txBody>
      </p:sp>
      <p:sp>
        <p:nvSpPr>
          <p:cNvPr id="9" name="矩形 8">
            <a:extLst>
              <a:ext uri="{FF2B5EF4-FFF2-40B4-BE49-F238E27FC236}">
                <a16:creationId xmlns:a16="http://schemas.microsoft.com/office/drawing/2014/main" id="{C1A7A707-B8E4-90BE-866F-0DE178C843C5}"/>
              </a:ext>
            </a:extLst>
          </p:cNvPr>
          <p:cNvSpPr/>
          <p:nvPr/>
        </p:nvSpPr>
        <p:spPr>
          <a:xfrm>
            <a:off x="1510750" y="1757566"/>
            <a:ext cx="9640955" cy="4380219"/>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FBF81DD4-00D9-2A7B-FE63-1108D79451BA}"/>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場域特色</a:t>
            </a:r>
          </a:p>
        </p:txBody>
      </p:sp>
      <p:graphicFrame>
        <p:nvGraphicFramePr>
          <p:cNvPr id="4" name="表格 3">
            <a:extLst>
              <a:ext uri="{FF2B5EF4-FFF2-40B4-BE49-F238E27FC236}">
                <a16:creationId xmlns:a16="http://schemas.microsoft.com/office/drawing/2014/main" id="{2D839A63-C8E0-7A35-EE11-FDA5B1D8FC87}"/>
              </a:ext>
            </a:extLst>
          </p:cNvPr>
          <p:cNvGraphicFramePr>
            <a:graphicFrameLocks noGrp="1"/>
          </p:cNvGraphicFramePr>
          <p:nvPr>
            <p:extLst>
              <p:ext uri="{D42A27DB-BD31-4B8C-83A1-F6EECF244321}">
                <p14:modId xmlns:p14="http://schemas.microsoft.com/office/powerpoint/2010/main" val="1636161699"/>
              </p:ext>
            </p:extLst>
          </p:nvPr>
        </p:nvGraphicFramePr>
        <p:xfrm>
          <a:off x="1615700" y="1908313"/>
          <a:ext cx="9431054" cy="3630303"/>
        </p:xfrm>
        <a:graphic>
          <a:graphicData uri="http://schemas.openxmlformats.org/drawingml/2006/table">
            <a:tbl>
              <a:tblPr firstRow="1" firstCol="1" bandRow="1"/>
              <a:tblGrid>
                <a:gridCol w="753891">
                  <a:extLst>
                    <a:ext uri="{9D8B030D-6E8A-4147-A177-3AD203B41FA5}">
                      <a16:colId xmlns:a16="http://schemas.microsoft.com/office/drawing/2014/main" val="1870966827"/>
                    </a:ext>
                  </a:extLst>
                </a:gridCol>
                <a:gridCol w="8677163">
                  <a:extLst>
                    <a:ext uri="{9D8B030D-6E8A-4147-A177-3AD203B41FA5}">
                      <a16:colId xmlns:a16="http://schemas.microsoft.com/office/drawing/2014/main" val="1751683688"/>
                    </a:ext>
                  </a:extLst>
                </a:gridCol>
              </a:tblGrid>
              <a:tr h="2807343">
                <a:tc>
                  <a:txBody>
                    <a:bodyPr/>
                    <a:lstStyle/>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域</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簡</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北藝大自</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2011</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年起著手籌劃臺灣首座科技藝術館，歷經朱宗慶、楊其文、陳愷璜三任校長的推動與努力，業於</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2023</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年</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10</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月正式啟用。本館未來將以前衛、實驗、跨域與連結為實踐理念，扮演科技藝術與跨領域藝術創作、研發、展演的基地，推動產學合作，展開具當代性與未來性的科技藝術新維度。在此計畫中，科技藝術館除了將提供一樓的兩個空間，</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Studio 1</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與</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Studio 2</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，作為</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VR/AR/XR</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與多螢互動等技術之示範場域外，也將提供五樓實驗室讓參與競賽的學生團隊得以進行前端顯示科技之實驗。（</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Studio 1: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長</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21</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米 </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x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寬</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8.8</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米 </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x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高</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3.6</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米；</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Studio 2: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長</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10</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米 </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x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寬</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9.25</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米 </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x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高</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3.8</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米</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288265"/>
                  </a:ext>
                </a:extLst>
              </a:tr>
              <a:tr h="254935">
                <a:tc rowSpan="3">
                  <a:txBody>
                    <a:bodyPr/>
                    <a:lstStyle/>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場域</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主題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1.</a:t>
                      </a: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科技藝術創作與展演</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9800"/>
                  </a:ext>
                </a:extLst>
              </a:tr>
              <a:tr h="254935">
                <a:tc vMerge="1">
                  <a:txBody>
                    <a:bodyPr/>
                    <a:lstStyle/>
                    <a:p>
                      <a:endParaRPr lang="zh-TW" altLang="en-US"/>
                    </a:p>
                  </a:txBody>
                  <a:tcPr/>
                </a:tc>
                <a:tc>
                  <a:txBody>
                    <a:bodyPr/>
                    <a:lstStyle/>
                    <a:p>
                      <a:pPr algn="l"/>
                      <a:r>
                        <a:rPr lang="en-US" sz="1800" kern="10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2.VR/AR/MR/XR</a:t>
                      </a:r>
                      <a:r>
                        <a:rPr lang="zh-TW" sz="1800" kern="10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之元宇宙應用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100000"/>
                  </a:ext>
                </a:extLst>
              </a:tr>
              <a:tr h="254935">
                <a:tc vMerge="1">
                  <a:txBody>
                    <a:bodyPr/>
                    <a:lstStyle/>
                    <a:p>
                      <a:pPr algn="ctr"/>
                      <a:endPar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3.</a:t>
                      </a: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多螢互動之技術研發與應用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699149"/>
                  </a:ext>
                </a:extLst>
              </a:tr>
            </a:tbl>
          </a:graphicData>
        </a:graphic>
      </p:graphicFrame>
      <p:pic>
        <p:nvPicPr>
          <p:cNvPr id="10" name="Google Shape;295;p14">
            <a:extLst>
              <a:ext uri="{FF2B5EF4-FFF2-40B4-BE49-F238E27FC236}">
                <a16:creationId xmlns:a16="http://schemas.microsoft.com/office/drawing/2014/main" id="{A9BB1199-E505-F490-93A5-96EB102E23B5}"/>
              </a:ext>
            </a:extLst>
          </p:cNvPr>
          <p:cNvPicPr preferRelativeResize="0"/>
          <p:nvPr/>
        </p:nvPicPr>
        <p:blipFill rotWithShape="1">
          <a:blip r:embed="rId3">
            <a:alphaModFix/>
          </a:blip>
          <a:srcRect t="-6200" b="6200"/>
          <a:stretch/>
        </p:blipFill>
        <p:spPr>
          <a:xfrm>
            <a:off x="8231763" y="4085187"/>
            <a:ext cx="3218115" cy="238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01416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2" y="835788"/>
            <a:ext cx="5599043"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南藝大漢寶德紀念館</a:t>
            </a:r>
          </a:p>
        </p:txBody>
      </p:sp>
      <p:sp>
        <p:nvSpPr>
          <p:cNvPr id="9" name="矩形 8">
            <a:extLst>
              <a:ext uri="{FF2B5EF4-FFF2-40B4-BE49-F238E27FC236}">
                <a16:creationId xmlns:a16="http://schemas.microsoft.com/office/drawing/2014/main" id="{C1A7A707-B8E4-90BE-866F-0DE178C843C5}"/>
              </a:ext>
            </a:extLst>
          </p:cNvPr>
          <p:cNvSpPr/>
          <p:nvPr/>
        </p:nvSpPr>
        <p:spPr>
          <a:xfrm>
            <a:off x="1510750" y="1757566"/>
            <a:ext cx="9640955" cy="4380219"/>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10">
            <a:extLst>
              <a:ext uri="{FF2B5EF4-FFF2-40B4-BE49-F238E27FC236}">
                <a16:creationId xmlns:a16="http://schemas.microsoft.com/office/drawing/2014/main" id="{9260E447-35E0-98EE-CA2A-E34597AA4D03}"/>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場域特色</a:t>
            </a:r>
          </a:p>
        </p:txBody>
      </p:sp>
      <p:graphicFrame>
        <p:nvGraphicFramePr>
          <p:cNvPr id="4" name="表格 3">
            <a:extLst>
              <a:ext uri="{FF2B5EF4-FFF2-40B4-BE49-F238E27FC236}">
                <a16:creationId xmlns:a16="http://schemas.microsoft.com/office/drawing/2014/main" id="{E3303233-BF24-67F4-34E0-3E164E458997}"/>
              </a:ext>
            </a:extLst>
          </p:cNvPr>
          <p:cNvGraphicFramePr>
            <a:graphicFrameLocks noGrp="1"/>
          </p:cNvGraphicFramePr>
          <p:nvPr>
            <p:extLst>
              <p:ext uri="{D42A27DB-BD31-4B8C-83A1-F6EECF244321}">
                <p14:modId xmlns:p14="http://schemas.microsoft.com/office/powerpoint/2010/main" val="2742922693"/>
              </p:ext>
            </p:extLst>
          </p:nvPr>
        </p:nvGraphicFramePr>
        <p:xfrm>
          <a:off x="1615700" y="2425148"/>
          <a:ext cx="9431054" cy="3376781"/>
        </p:xfrm>
        <a:graphic>
          <a:graphicData uri="http://schemas.openxmlformats.org/drawingml/2006/table">
            <a:tbl>
              <a:tblPr firstRow="1" firstCol="1" bandRow="1"/>
              <a:tblGrid>
                <a:gridCol w="753891">
                  <a:extLst>
                    <a:ext uri="{9D8B030D-6E8A-4147-A177-3AD203B41FA5}">
                      <a16:colId xmlns:a16="http://schemas.microsoft.com/office/drawing/2014/main" val="1870966827"/>
                    </a:ext>
                  </a:extLst>
                </a:gridCol>
                <a:gridCol w="8677163">
                  <a:extLst>
                    <a:ext uri="{9D8B030D-6E8A-4147-A177-3AD203B41FA5}">
                      <a16:colId xmlns:a16="http://schemas.microsoft.com/office/drawing/2014/main" val="1751683688"/>
                    </a:ext>
                  </a:extLst>
                </a:gridCol>
              </a:tblGrid>
              <a:tr h="2553821">
                <a:tc>
                  <a:txBody>
                    <a:bodyPr/>
                    <a:lstStyle/>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域</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簡</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漢寶德紀念館以「</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 cube within a cube</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為概念發想，外部利用純粹幾何之清水混凝土正方量體，內部由景觀水池上和緩的踏階至正方體側面進入建築。空間中可以看到自然光透過天窗與外牆開口灑落的光線，光影交錯照映在各處，營造出空間戲劇氛圍。此紀念館之二樓有一個挑高</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13.5</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公尺的展示空間，利用兩台</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10000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流明的短焦投影機，融接成一個大型的投影畫面，可用來作為沉浸式顯示科技與元宇宙虛擬人之應用及示範。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288265"/>
                  </a:ext>
                </a:extLst>
              </a:tr>
              <a:tr h="249547">
                <a:tc rowSpan="3">
                  <a:txBody>
                    <a:bodyPr/>
                    <a:lstStyle/>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場域</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主題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1.</a:t>
                      </a:r>
                      <a:r>
                        <a:rPr lang="zh-TW" alt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沉浸式劇場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9800"/>
                  </a:ext>
                </a:extLst>
              </a:tr>
              <a:tr h="249547">
                <a:tc vMerge="1">
                  <a:txBody>
                    <a:bodyPr/>
                    <a:lstStyle/>
                    <a:p>
                      <a:endParaRPr lang="zh-TW" altLang="en-US"/>
                    </a:p>
                  </a:txBody>
                  <a:tcPr/>
                </a:tc>
                <a:tc>
                  <a:txBody>
                    <a:bodyPr/>
                    <a:lstStyle/>
                    <a:p>
                      <a:pPr algn="l"/>
                      <a:r>
                        <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浮空投影</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100000"/>
                  </a:ext>
                </a:extLst>
              </a:tr>
              <a:tr h="249547">
                <a:tc vMerge="1">
                  <a:txBody>
                    <a:bodyPr/>
                    <a:lstStyle/>
                    <a:p>
                      <a:pPr algn="ctr"/>
                      <a:endPar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3.</a:t>
                      </a:r>
                      <a:r>
                        <a:rPr lang="zh-TW" alt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光雕投影</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699149"/>
                  </a:ext>
                </a:extLst>
              </a:tr>
            </a:tbl>
          </a:graphicData>
        </a:graphic>
      </p:graphicFrame>
      <p:pic>
        <p:nvPicPr>
          <p:cNvPr id="12" name="Google Shape;296;p14">
            <a:extLst>
              <a:ext uri="{FF2B5EF4-FFF2-40B4-BE49-F238E27FC236}">
                <a16:creationId xmlns:a16="http://schemas.microsoft.com/office/drawing/2014/main" id="{85EEBF3A-3727-09DE-D3F5-D9B1BEE60C41}"/>
              </a:ext>
            </a:extLst>
          </p:cNvPr>
          <p:cNvPicPr preferRelativeResize="0"/>
          <p:nvPr/>
        </p:nvPicPr>
        <p:blipFill>
          <a:blip r:embed="rId3">
            <a:alphaModFix/>
          </a:blip>
          <a:stretch>
            <a:fillRect/>
          </a:stretch>
        </p:blipFill>
        <p:spPr>
          <a:xfrm>
            <a:off x="7795611" y="4156075"/>
            <a:ext cx="3657579" cy="238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7028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2" y="835788"/>
            <a:ext cx="4704521"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科教館小黑盒劇場</a:t>
            </a:r>
          </a:p>
        </p:txBody>
      </p:sp>
      <p:sp>
        <p:nvSpPr>
          <p:cNvPr id="9" name="矩形 8">
            <a:extLst>
              <a:ext uri="{FF2B5EF4-FFF2-40B4-BE49-F238E27FC236}">
                <a16:creationId xmlns:a16="http://schemas.microsoft.com/office/drawing/2014/main" id="{C1A7A707-B8E4-90BE-866F-0DE178C843C5}"/>
              </a:ext>
            </a:extLst>
          </p:cNvPr>
          <p:cNvSpPr/>
          <p:nvPr/>
        </p:nvSpPr>
        <p:spPr>
          <a:xfrm>
            <a:off x="1510750" y="1757566"/>
            <a:ext cx="9640955" cy="4380219"/>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E0C4641A-1607-80D3-DDE6-9BB84A07596B}"/>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場域特色</a:t>
            </a:r>
          </a:p>
        </p:txBody>
      </p:sp>
      <p:graphicFrame>
        <p:nvGraphicFramePr>
          <p:cNvPr id="4" name="表格 3">
            <a:extLst>
              <a:ext uri="{FF2B5EF4-FFF2-40B4-BE49-F238E27FC236}">
                <a16:creationId xmlns:a16="http://schemas.microsoft.com/office/drawing/2014/main" id="{95FC3D1E-7AB2-54A2-3963-D89BB0CA86A6}"/>
              </a:ext>
            </a:extLst>
          </p:cNvPr>
          <p:cNvGraphicFramePr>
            <a:graphicFrameLocks noGrp="1"/>
          </p:cNvGraphicFramePr>
          <p:nvPr>
            <p:extLst>
              <p:ext uri="{D42A27DB-BD31-4B8C-83A1-F6EECF244321}">
                <p14:modId xmlns:p14="http://schemas.microsoft.com/office/powerpoint/2010/main" val="1703679175"/>
              </p:ext>
            </p:extLst>
          </p:nvPr>
        </p:nvGraphicFramePr>
        <p:xfrm>
          <a:off x="1675335" y="1981386"/>
          <a:ext cx="9311784" cy="3630303"/>
        </p:xfrm>
        <a:graphic>
          <a:graphicData uri="http://schemas.openxmlformats.org/drawingml/2006/table">
            <a:tbl>
              <a:tblPr firstRow="1" firstCol="1" bandRow="1"/>
              <a:tblGrid>
                <a:gridCol w="744357">
                  <a:extLst>
                    <a:ext uri="{9D8B030D-6E8A-4147-A177-3AD203B41FA5}">
                      <a16:colId xmlns:a16="http://schemas.microsoft.com/office/drawing/2014/main" val="1870966827"/>
                    </a:ext>
                  </a:extLst>
                </a:gridCol>
                <a:gridCol w="8567427">
                  <a:extLst>
                    <a:ext uri="{9D8B030D-6E8A-4147-A177-3AD203B41FA5}">
                      <a16:colId xmlns:a16="http://schemas.microsoft.com/office/drawing/2014/main" val="1751683688"/>
                    </a:ext>
                  </a:extLst>
                </a:gridCol>
              </a:tblGrid>
              <a:tr h="2807343">
                <a:tc>
                  <a:txBody>
                    <a:bodyPr/>
                    <a:lstStyle/>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域</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簡</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國立臺灣科學教育館</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(NTSEC)</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為推動科學教育，以及前瞻顯示科技與藝術之結合，最近於地下一樓與地下二樓的空間，打造一個新型態的沉浸式小黑盒劇場。以</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9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台牆面投影機和</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9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台地面投影機，融接成寬近</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13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公尺、深</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7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公尺、高</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7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公尺的</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L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型投影畫面，可做多視窗分割，整體解析度最高可達</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12K</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。牆面遍佈</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64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顆</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5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寸被動式同軸喇叭和放置於地面的</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顆</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18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寸被動式重低音喇叭，組成</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64.6 </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聲道全景聲環繞</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err="1">
                          <a:ln>
                            <a:noFill/>
                          </a:ln>
                          <a:solidFill>
                            <a:srgbClr val="FF0000"/>
                          </a:solidFill>
                          <a:effectLst/>
                          <a:uLnTx/>
                          <a:uFillTx/>
                          <a:latin typeface="微軟正黑體" panose="020B0604030504040204" pitchFamily="34" charset="-120"/>
                          <a:ea typeface="微軟正黑體" panose="020B0604030504040204" pitchFamily="34" charset="-120"/>
                          <a:cs typeface="+mn-cs"/>
                        </a:rPr>
                        <a:t>Ambisonic</a:t>
                      </a:r>
                      <a:r>
                        <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系統。音響與視訊系統串連，合而為一沉浸式聲音與影像的展演空間。搭配完整劇場燈光，吊桿等系統，具國內沈浸式劇場系統最高規格。並與國立臺南藝術大學聲響科技研究所及文化資產研創中心，成立沈浸影音實驗室，設有影像工作室及聲音工作室，以提供國內外創作者學習及創作使用，讓創作者得以高規格之影音設備，提升創作品質。</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288265"/>
                  </a:ext>
                </a:extLst>
              </a:tr>
              <a:tr h="254935">
                <a:tc rowSpan="3">
                  <a:txBody>
                    <a:bodyPr/>
                    <a:lstStyle/>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場域</a:t>
                      </a:r>
                      <a:endParaRPr lang="en-US" alt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主題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TW" altLang="en-US"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rPr>
                        <a:t>沉浸式劇場？</a:t>
                      </a:r>
                      <a:endPar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9800"/>
                  </a:ext>
                </a:extLst>
              </a:tr>
              <a:tr h="254935">
                <a:tc vMerge="1">
                  <a:txBody>
                    <a:bodyPr/>
                    <a:lstStyle/>
                    <a:p>
                      <a:endParaRPr lang="zh-TW" altLang="en-US"/>
                    </a:p>
                  </a:txBody>
                  <a:tcPr/>
                </a:tc>
                <a:tc>
                  <a:txBody>
                    <a:bodyPr/>
                    <a:lstStyle/>
                    <a:p>
                      <a:pPr algn="l"/>
                      <a:endParaRPr lang="zh-TW" sz="1800" kern="10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100000"/>
                  </a:ext>
                </a:extLst>
              </a:tr>
              <a:tr h="254935">
                <a:tc vMerge="1">
                  <a:txBody>
                    <a:bodyPr/>
                    <a:lstStyle/>
                    <a:p>
                      <a:pPr algn="ctr"/>
                      <a:endPar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zh-TW" sz="1800" kern="100" dirty="0">
                        <a:solidFill>
                          <a:srgbClr val="FF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699149"/>
                  </a:ext>
                </a:extLst>
              </a:tr>
            </a:tbl>
          </a:graphicData>
        </a:graphic>
      </p:graphicFrame>
      <p:pic>
        <p:nvPicPr>
          <p:cNvPr id="10" name="Google Shape;297;p14">
            <a:extLst>
              <a:ext uri="{FF2B5EF4-FFF2-40B4-BE49-F238E27FC236}">
                <a16:creationId xmlns:a16="http://schemas.microsoft.com/office/drawing/2014/main" id="{82592F87-B146-6E87-3ED2-58A2E50A9C2D}"/>
              </a:ext>
            </a:extLst>
          </p:cNvPr>
          <p:cNvPicPr preferRelativeResize="0"/>
          <p:nvPr/>
        </p:nvPicPr>
        <p:blipFill>
          <a:blip r:embed="rId3">
            <a:alphaModFix/>
          </a:blip>
          <a:stretch>
            <a:fillRect/>
          </a:stretch>
        </p:blipFill>
        <p:spPr>
          <a:xfrm>
            <a:off x="8269357" y="4549255"/>
            <a:ext cx="3234462" cy="21381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4210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E7AA6305-4EEF-B9B5-5F9A-C9D7A37777E9}"/>
              </a:ext>
            </a:extLst>
          </p:cNvPr>
          <p:cNvSpPr txBox="1"/>
          <p:nvPr/>
        </p:nvSpPr>
        <p:spPr>
          <a:xfrm>
            <a:off x="3617845" y="2472948"/>
            <a:ext cx="5774634" cy="1569660"/>
          </a:xfrm>
          <a:prstGeom prst="rect">
            <a:avLst/>
          </a:prstGeom>
          <a:noFill/>
        </p:spPr>
        <p:txBody>
          <a:bodyPr wrap="square" rtlCol="0">
            <a:spAutoFit/>
          </a:bodyPr>
          <a:lstStyle/>
          <a:p>
            <a:r>
              <a:rPr lang="zh-TW" altLang="en-US" sz="3200" dirty="0">
                <a:latin typeface="微軟正黑體" panose="020B0604030504040204" pitchFamily="34" charset="-120"/>
                <a:ea typeface="微軟正黑體" panose="020B0604030504040204" pitchFamily="34" charset="-120"/>
              </a:rPr>
              <a:t>手機版本</a:t>
            </a:r>
            <a:endParaRPr lang="en-US" altLang="zh-TW" sz="3200" dirty="0">
              <a:latin typeface="微軟正黑體" panose="020B0604030504040204" pitchFamily="34" charset="-120"/>
              <a:ea typeface="微軟正黑體" panose="020B0604030504040204" pitchFamily="34" charset="-120"/>
            </a:endParaRPr>
          </a:p>
          <a:p>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確認是否跑版、呈現畫面</a:t>
            </a:r>
            <a:r>
              <a:rPr lang="en-US" altLang="zh-TW" sz="3200" dirty="0">
                <a:latin typeface="微軟正黑體" panose="020B0604030504040204" pitchFamily="34" charset="-120"/>
                <a:ea typeface="微軟正黑體" panose="020B0604030504040204" pitchFamily="34" charset="-120"/>
              </a:rPr>
              <a:t>)</a:t>
            </a:r>
          </a:p>
          <a:p>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1109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A1FF014-41F9-F648-8617-E0C9039C2985}"/>
              </a:ext>
            </a:extLst>
          </p:cNvPr>
          <p:cNvPicPr>
            <a:picLocks noChangeAspect="1"/>
          </p:cNvPicPr>
          <p:nvPr/>
        </p:nvPicPr>
        <p:blipFill rotWithShape="1">
          <a:blip r:embed="rId2"/>
          <a:srcRect l="38478" t="12608" r="24429" b="59716"/>
          <a:stretch/>
        </p:blipFill>
        <p:spPr>
          <a:xfrm>
            <a:off x="296517" y="371958"/>
            <a:ext cx="11895483" cy="5021976"/>
          </a:xfrm>
          <a:prstGeom prst="rect">
            <a:avLst/>
          </a:prstGeom>
        </p:spPr>
      </p:pic>
      <p:sp>
        <p:nvSpPr>
          <p:cNvPr id="7" name="矩形 6">
            <a:extLst>
              <a:ext uri="{FF2B5EF4-FFF2-40B4-BE49-F238E27FC236}">
                <a16:creationId xmlns:a16="http://schemas.microsoft.com/office/drawing/2014/main" id="{6F0FF03D-FD1D-1925-E289-0074F0B4EE50}"/>
              </a:ext>
            </a:extLst>
          </p:cNvPr>
          <p:cNvSpPr/>
          <p:nvPr/>
        </p:nvSpPr>
        <p:spPr>
          <a:xfrm>
            <a:off x="8643731" y="552383"/>
            <a:ext cx="2100470"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工作坊</a:t>
            </a:r>
          </a:p>
        </p:txBody>
      </p:sp>
      <p:sp>
        <p:nvSpPr>
          <p:cNvPr id="2" name="矩形 1">
            <a:extLst>
              <a:ext uri="{FF2B5EF4-FFF2-40B4-BE49-F238E27FC236}">
                <a16:creationId xmlns:a16="http://schemas.microsoft.com/office/drawing/2014/main" id="{BC6EBE5F-B0C7-FFB3-77A0-82FC37A8EBFA}"/>
              </a:ext>
            </a:extLst>
          </p:cNvPr>
          <p:cNvSpPr/>
          <p:nvPr/>
        </p:nvSpPr>
        <p:spPr>
          <a:xfrm>
            <a:off x="1679714" y="2882946"/>
            <a:ext cx="3120886"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臺大實驗劇場</a:t>
            </a:r>
          </a:p>
        </p:txBody>
      </p:sp>
      <p:sp>
        <p:nvSpPr>
          <p:cNvPr id="3" name="矩形 2">
            <a:extLst>
              <a:ext uri="{FF2B5EF4-FFF2-40B4-BE49-F238E27FC236}">
                <a16:creationId xmlns:a16="http://schemas.microsoft.com/office/drawing/2014/main" id="{FE60D8F0-5CDB-D015-908F-D8F7924543FD}"/>
              </a:ext>
            </a:extLst>
          </p:cNvPr>
          <p:cNvSpPr/>
          <p:nvPr/>
        </p:nvSpPr>
        <p:spPr>
          <a:xfrm>
            <a:off x="1679714" y="4228041"/>
            <a:ext cx="4790660"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師大美術館光影走廊</a:t>
            </a:r>
          </a:p>
        </p:txBody>
      </p:sp>
      <p:sp>
        <p:nvSpPr>
          <p:cNvPr id="5" name="文字方塊 4">
            <a:extLst>
              <a:ext uri="{FF2B5EF4-FFF2-40B4-BE49-F238E27FC236}">
                <a16:creationId xmlns:a16="http://schemas.microsoft.com/office/drawing/2014/main" id="{332098C0-81A6-0546-4033-ED8FF1CD24A1}"/>
              </a:ext>
            </a:extLst>
          </p:cNvPr>
          <p:cNvSpPr txBox="1"/>
          <p:nvPr/>
        </p:nvSpPr>
        <p:spPr>
          <a:xfrm>
            <a:off x="1679714" y="5510785"/>
            <a:ext cx="609765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成大智慧運動館及綠幕攝影棚 </a:t>
            </a:r>
            <a:endPar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北藝大科技藝術館</a:t>
            </a:r>
            <a:endPar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南藝大漢寶德紀念館</a:t>
            </a:r>
            <a:endParaRPr kumimoji="0" lang="en-US" altLang="zh-TW"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科教館小黑盒劇場</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5374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F0FF03D-FD1D-1925-E289-0074F0B4EE50}"/>
              </a:ext>
            </a:extLst>
          </p:cNvPr>
          <p:cNvSpPr/>
          <p:nvPr/>
        </p:nvSpPr>
        <p:spPr>
          <a:xfrm>
            <a:off x="546652" y="546652"/>
            <a:ext cx="10257183" cy="572914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600" dirty="0">
                <a:solidFill>
                  <a:srgbClr val="FF0000"/>
                </a:solidFill>
                <a:latin typeface="微軟正黑體" panose="020B0604030504040204" pitchFamily="34" charset="-120"/>
                <a:ea typeface="微軟正黑體" panose="020B0604030504040204" pitchFamily="34" charset="-120"/>
              </a:rPr>
              <a:t>工作坊</a:t>
            </a:r>
            <a:endParaRPr kumimoji="0" lang="en-US" altLang="zh-TW"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lang="zh-TW" altLang="en-US" sz="3600" dirty="0">
                <a:solidFill>
                  <a:srgbClr val="FF0000"/>
                </a:solidFill>
                <a:latin typeface="微軟正黑體" panose="020B0604030504040204" pitchFamily="34" charset="-120"/>
                <a:ea typeface="微軟正黑體" panose="020B0604030504040204" pitchFamily="34" charset="-120"/>
              </a:rPr>
              <a:t>目前尚無資料</a:t>
            </a: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p>
        </p:txBody>
      </p:sp>
    </p:spTree>
    <p:extLst>
      <p:ext uri="{BB962C8B-B14F-4D97-AF65-F5344CB8AC3E}">
        <p14:creationId xmlns:p14="http://schemas.microsoft.com/office/powerpoint/2010/main" val="2819207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A1FF014-41F9-F648-8617-E0C9039C2985}"/>
              </a:ext>
            </a:extLst>
          </p:cNvPr>
          <p:cNvPicPr>
            <a:picLocks noChangeAspect="1"/>
          </p:cNvPicPr>
          <p:nvPr/>
        </p:nvPicPr>
        <p:blipFill rotWithShape="1">
          <a:blip r:embed="rId2"/>
          <a:srcRect l="40528" t="12608" r="22095" b="67916"/>
          <a:stretch/>
        </p:blipFill>
        <p:spPr>
          <a:xfrm>
            <a:off x="278296" y="1115886"/>
            <a:ext cx="11986591" cy="3534120"/>
          </a:xfrm>
          <a:prstGeom prst="rect">
            <a:avLst/>
          </a:prstGeom>
        </p:spPr>
      </p:pic>
      <p:sp>
        <p:nvSpPr>
          <p:cNvPr id="2" name="矩形 1">
            <a:extLst>
              <a:ext uri="{FF2B5EF4-FFF2-40B4-BE49-F238E27FC236}">
                <a16:creationId xmlns:a16="http://schemas.microsoft.com/office/drawing/2014/main" id="{BC6EBE5F-B0C7-FFB3-77A0-82FC37A8EBFA}"/>
              </a:ext>
            </a:extLst>
          </p:cNvPr>
          <p:cNvSpPr/>
          <p:nvPr/>
        </p:nvSpPr>
        <p:spPr>
          <a:xfrm>
            <a:off x="934280" y="3658199"/>
            <a:ext cx="3120886"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最新消息</a:t>
            </a:r>
          </a:p>
        </p:txBody>
      </p:sp>
      <p:sp>
        <p:nvSpPr>
          <p:cNvPr id="4" name="矩形 3">
            <a:extLst>
              <a:ext uri="{FF2B5EF4-FFF2-40B4-BE49-F238E27FC236}">
                <a16:creationId xmlns:a16="http://schemas.microsoft.com/office/drawing/2014/main" id="{7583F795-7F4C-ECC6-5A63-4FAA47D65314}"/>
              </a:ext>
            </a:extLst>
          </p:cNvPr>
          <p:cNvSpPr/>
          <p:nvPr/>
        </p:nvSpPr>
        <p:spPr>
          <a:xfrm>
            <a:off x="10131286" y="1287879"/>
            <a:ext cx="1782418" cy="84482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5316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7C34C42-37DF-8AB9-D783-D4156D6ED3DE}"/>
              </a:ext>
            </a:extLst>
          </p:cNvPr>
          <p:cNvPicPr>
            <a:picLocks noChangeAspect="1"/>
          </p:cNvPicPr>
          <p:nvPr/>
        </p:nvPicPr>
        <p:blipFill rotWithShape="1">
          <a:blip r:embed="rId2"/>
          <a:srcRect l="1956" t="11160" r="5190" b="7392"/>
          <a:stretch/>
        </p:blipFill>
        <p:spPr>
          <a:xfrm>
            <a:off x="0" y="656581"/>
            <a:ext cx="12166702" cy="6003236"/>
          </a:xfrm>
          <a:prstGeom prst="rect">
            <a:avLst/>
          </a:prstGeom>
        </p:spPr>
      </p:pic>
      <p:sp>
        <p:nvSpPr>
          <p:cNvPr id="7" name="矩形 6">
            <a:extLst>
              <a:ext uri="{FF2B5EF4-FFF2-40B4-BE49-F238E27FC236}">
                <a16:creationId xmlns:a16="http://schemas.microsoft.com/office/drawing/2014/main" id="{BC7A656D-2164-F635-1C3E-30A45C8DA032}"/>
              </a:ext>
            </a:extLst>
          </p:cNvPr>
          <p:cNvSpPr/>
          <p:nvPr/>
        </p:nvSpPr>
        <p:spPr>
          <a:xfrm>
            <a:off x="327993" y="198183"/>
            <a:ext cx="3120886"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最新消息</a:t>
            </a:r>
          </a:p>
        </p:txBody>
      </p:sp>
      <p:sp>
        <p:nvSpPr>
          <p:cNvPr id="9" name="文字方塊 8">
            <a:extLst>
              <a:ext uri="{FF2B5EF4-FFF2-40B4-BE49-F238E27FC236}">
                <a16:creationId xmlns:a16="http://schemas.microsoft.com/office/drawing/2014/main" id="{D194E95F-0BBB-9720-791E-5E18B585836E}"/>
              </a:ext>
            </a:extLst>
          </p:cNvPr>
          <p:cNvSpPr txBox="1"/>
          <p:nvPr/>
        </p:nvSpPr>
        <p:spPr>
          <a:xfrm>
            <a:off x="3525906" y="606286"/>
            <a:ext cx="609765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（參考呈現方式）</a:t>
            </a:r>
          </a:p>
        </p:txBody>
      </p:sp>
    </p:spTree>
    <p:extLst>
      <p:ext uri="{BB962C8B-B14F-4D97-AF65-F5344CB8AC3E}">
        <p14:creationId xmlns:p14="http://schemas.microsoft.com/office/powerpoint/2010/main" val="1307426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F0FF03D-FD1D-1925-E289-0074F0B4EE50}"/>
              </a:ext>
            </a:extLst>
          </p:cNvPr>
          <p:cNvSpPr/>
          <p:nvPr/>
        </p:nvSpPr>
        <p:spPr>
          <a:xfrm>
            <a:off x="546652" y="546652"/>
            <a:ext cx="10257183" cy="572914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最新消息</a:t>
            </a:r>
            <a:endParaRPr kumimoji="0" lang="en-US" altLang="zh-TW"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lang="zh-TW" altLang="en-US" sz="3600" dirty="0">
                <a:solidFill>
                  <a:srgbClr val="FF0000"/>
                </a:solidFill>
                <a:latin typeface="微軟正黑體" panose="020B0604030504040204" pitchFamily="34" charset="-120"/>
                <a:ea typeface="微軟正黑體" panose="020B0604030504040204" pitchFamily="34" charset="-120"/>
              </a:rPr>
              <a:t>目前尚無資料</a:t>
            </a: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p>
        </p:txBody>
      </p:sp>
    </p:spTree>
    <p:extLst>
      <p:ext uri="{BB962C8B-B14F-4D97-AF65-F5344CB8AC3E}">
        <p14:creationId xmlns:p14="http://schemas.microsoft.com/office/powerpoint/2010/main" val="2040551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A1FF014-41F9-F648-8617-E0C9039C2985}"/>
              </a:ext>
            </a:extLst>
          </p:cNvPr>
          <p:cNvPicPr>
            <a:picLocks noChangeAspect="1"/>
          </p:cNvPicPr>
          <p:nvPr/>
        </p:nvPicPr>
        <p:blipFill rotWithShape="1">
          <a:blip r:embed="rId2"/>
          <a:srcRect l="40528" t="12608" r="22095" b="67916"/>
          <a:stretch/>
        </p:blipFill>
        <p:spPr>
          <a:xfrm>
            <a:off x="278296" y="1115886"/>
            <a:ext cx="11986591" cy="3534120"/>
          </a:xfrm>
          <a:prstGeom prst="rect">
            <a:avLst/>
          </a:prstGeom>
        </p:spPr>
      </p:pic>
      <p:sp>
        <p:nvSpPr>
          <p:cNvPr id="2" name="矩形 1">
            <a:extLst>
              <a:ext uri="{FF2B5EF4-FFF2-40B4-BE49-F238E27FC236}">
                <a16:creationId xmlns:a16="http://schemas.microsoft.com/office/drawing/2014/main" id="{BC6EBE5F-B0C7-FFB3-77A0-82FC37A8EBFA}"/>
              </a:ext>
            </a:extLst>
          </p:cNvPr>
          <p:cNvSpPr/>
          <p:nvPr/>
        </p:nvSpPr>
        <p:spPr>
          <a:xfrm>
            <a:off x="934280" y="3658199"/>
            <a:ext cx="3120886"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聯絡我們</a:t>
            </a:r>
          </a:p>
        </p:txBody>
      </p:sp>
      <p:sp>
        <p:nvSpPr>
          <p:cNvPr id="3" name="矩形 2">
            <a:extLst>
              <a:ext uri="{FF2B5EF4-FFF2-40B4-BE49-F238E27FC236}">
                <a16:creationId xmlns:a16="http://schemas.microsoft.com/office/drawing/2014/main" id="{EFB3994F-1922-1298-8DD8-B05B588F20CB}"/>
              </a:ext>
            </a:extLst>
          </p:cNvPr>
          <p:cNvSpPr/>
          <p:nvPr/>
        </p:nvSpPr>
        <p:spPr>
          <a:xfrm>
            <a:off x="10021958" y="1385452"/>
            <a:ext cx="2044146"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聯絡我們</a:t>
            </a:r>
          </a:p>
        </p:txBody>
      </p:sp>
    </p:spTree>
    <p:extLst>
      <p:ext uri="{BB962C8B-B14F-4D97-AF65-F5344CB8AC3E}">
        <p14:creationId xmlns:p14="http://schemas.microsoft.com/office/powerpoint/2010/main" val="241633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C6EBE5F-B0C7-FFB3-77A0-82FC37A8EBFA}"/>
              </a:ext>
            </a:extLst>
          </p:cNvPr>
          <p:cNvSpPr/>
          <p:nvPr/>
        </p:nvSpPr>
        <p:spPr>
          <a:xfrm>
            <a:off x="487019" y="249077"/>
            <a:ext cx="3120886"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聯絡我們</a:t>
            </a:r>
          </a:p>
        </p:txBody>
      </p:sp>
      <p:pic>
        <p:nvPicPr>
          <p:cNvPr id="5" name="圖片 4">
            <a:extLst>
              <a:ext uri="{FF2B5EF4-FFF2-40B4-BE49-F238E27FC236}">
                <a16:creationId xmlns:a16="http://schemas.microsoft.com/office/drawing/2014/main" id="{99B839FE-A939-AC81-DCDC-3085D3449D3B}"/>
              </a:ext>
            </a:extLst>
          </p:cNvPr>
          <p:cNvPicPr>
            <a:picLocks noChangeAspect="1"/>
          </p:cNvPicPr>
          <p:nvPr/>
        </p:nvPicPr>
        <p:blipFill rotWithShape="1">
          <a:blip r:embed="rId2"/>
          <a:srcRect l="1794" t="10290" r="4944" b="11739"/>
          <a:stretch/>
        </p:blipFill>
        <p:spPr>
          <a:xfrm>
            <a:off x="215347" y="1241793"/>
            <a:ext cx="11761306" cy="5531104"/>
          </a:xfrm>
          <a:prstGeom prst="rect">
            <a:avLst/>
          </a:prstGeom>
        </p:spPr>
      </p:pic>
      <p:sp>
        <p:nvSpPr>
          <p:cNvPr id="7" name="矩形 6">
            <a:extLst>
              <a:ext uri="{FF2B5EF4-FFF2-40B4-BE49-F238E27FC236}">
                <a16:creationId xmlns:a16="http://schemas.microsoft.com/office/drawing/2014/main" id="{1EDC63B9-FAC0-E449-FD80-524B5033B554}"/>
              </a:ext>
            </a:extLst>
          </p:cNvPr>
          <p:cNvSpPr/>
          <p:nvPr/>
        </p:nvSpPr>
        <p:spPr>
          <a:xfrm>
            <a:off x="1003854" y="1927963"/>
            <a:ext cx="3667539" cy="4158764"/>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600" dirty="0">
                <a:solidFill>
                  <a:srgbClr val="FF0000"/>
                </a:solidFill>
                <a:latin typeface="微軟正黑體" panose="020B0604030504040204" pitchFamily="34" charset="-120"/>
                <a:ea typeface="微軟正黑體" panose="020B0604030504040204" pitchFamily="34" charset="-120"/>
              </a:rPr>
              <a:t>主辦單位：</a:t>
            </a:r>
            <a:endParaRPr lang="en-US" altLang="zh-TW" sz="3600" dirty="0">
              <a:solidFill>
                <a:srgbClr val="FF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600" dirty="0">
                <a:solidFill>
                  <a:srgbClr val="FF0000"/>
                </a:solidFill>
                <a:latin typeface="微軟正黑體" panose="020B0604030504040204" pitchFamily="34" charset="-120"/>
                <a:ea typeface="微軟正黑體" panose="020B0604030504040204" pitchFamily="34" charset="-120"/>
              </a:rPr>
              <a:t>聯絡人：</a:t>
            </a:r>
            <a:endParaRPr lang="en-US" altLang="zh-TW" sz="3600" dirty="0">
              <a:solidFill>
                <a:srgbClr val="FF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（尚確認中）</a:t>
            </a:r>
          </a:p>
        </p:txBody>
      </p:sp>
    </p:spTree>
    <p:extLst>
      <p:ext uri="{BB962C8B-B14F-4D97-AF65-F5344CB8AC3E}">
        <p14:creationId xmlns:p14="http://schemas.microsoft.com/office/powerpoint/2010/main" val="404505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235226" y="559979"/>
            <a:ext cx="4803913" cy="934572"/>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首頁下方放獎金資訊</a:t>
            </a:r>
          </a:p>
        </p:txBody>
      </p:sp>
      <p:sp>
        <p:nvSpPr>
          <p:cNvPr id="9" name="矩形 8">
            <a:extLst>
              <a:ext uri="{FF2B5EF4-FFF2-40B4-BE49-F238E27FC236}">
                <a16:creationId xmlns:a16="http://schemas.microsoft.com/office/drawing/2014/main" id="{C1A7A707-B8E4-90BE-866F-0DE178C843C5}"/>
              </a:ext>
            </a:extLst>
          </p:cNvPr>
          <p:cNvSpPr/>
          <p:nvPr/>
        </p:nvSpPr>
        <p:spPr>
          <a:xfrm>
            <a:off x="1510750" y="1757566"/>
            <a:ext cx="9640955" cy="4380219"/>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2FDC3023-79E9-F06A-B229-3FE11FF2B5EE}"/>
              </a:ext>
            </a:extLst>
          </p:cNvPr>
          <p:cNvPicPr>
            <a:picLocks noChangeAspect="1"/>
          </p:cNvPicPr>
          <p:nvPr/>
        </p:nvPicPr>
        <p:blipFill rotWithShape="1">
          <a:blip r:embed="rId3"/>
          <a:srcRect l="31793" t="36130" r="13098" b="18695"/>
          <a:stretch/>
        </p:blipFill>
        <p:spPr>
          <a:xfrm>
            <a:off x="1700353" y="1812373"/>
            <a:ext cx="9261747" cy="4270604"/>
          </a:xfrm>
          <a:prstGeom prst="rect">
            <a:avLst/>
          </a:prstGeom>
        </p:spPr>
      </p:pic>
    </p:spTree>
    <p:extLst>
      <p:ext uri="{BB962C8B-B14F-4D97-AF65-F5344CB8AC3E}">
        <p14:creationId xmlns:p14="http://schemas.microsoft.com/office/powerpoint/2010/main" val="4062925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9" name="矩形 8">
            <a:extLst>
              <a:ext uri="{FF2B5EF4-FFF2-40B4-BE49-F238E27FC236}">
                <a16:creationId xmlns:a16="http://schemas.microsoft.com/office/drawing/2014/main" id="{C1A7A707-B8E4-90BE-866F-0DE178C843C5}"/>
              </a:ext>
            </a:extLst>
          </p:cNvPr>
          <p:cNvSpPr/>
          <p:nvPr/>
        </p:nvSpPr>
        <p:spPr>
          <a:xfrm>
            <a:off x="1524000" y="1640366"/>
            <a:ext cx="9640955" cy="4614618"/>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（以時間軸方式呈現）</a:t>
            </a:r>
            <a:endPar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競賽徵件</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3/15-5/15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初選公布</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6/15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複選簡報</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6/28</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複選公布</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6/30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決選實地展示</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10</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月</a:t>
            </a:r>
            <a:endPar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決選公布</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10/31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頒獎活動</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11/9</a:t>
            </a:r>
            <a:endPar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09CD07-8BBD-C9AA-32C2-DC709D46AA3A}"/>
              </a:ext>
            </a:extLst>
          </p:cNvPr>
          <p:cNvSpPr/>
          <p:nvPr/>
        </p:nvSpPr>
        <p:spPr>
          <a:xfrm>
            <a:off x="235226" y="559979"/>
            <a:ext cx="4803913" cy="934572"/>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首頁下方放競賽時程表</a:t>
            </a:r>
          </a:p>
        </p:txBody>
      </p:sp>
    </p:spTree>
    <p:extLst>
      <p:ext uri="{BB962C8B-B14F-4D97-AF65-F5344CB8AC3E}">
        <p14:creationId xmlns:p14="http://schemas.microsoft.com/office/powerpoint/2010/main" val="3818491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A1FF014-41F9-F648-8617-E0C9039C2985}"/>
              </a:ext>
            </a:extLst>
          </p:cNvPr>
          <p:cNvPicPr>
            <a:picLocks noChangeAspect="1"/>
          </p:cNvPicPr>
          <p:nvPr/>
        </p:nvPicPr>
        <p:blipFill rotWithShape="1">
          <a:blip r:embed="rId2"/>
          <a:srcRect l="38478" t="12609" r="24429" b="67148"/>
          <a:stretch/>
        </p:blipFill>
        <p:spPr>
          <a:xfrm>
            <a:off x="296517" y="371957"/>
            <a:ext cx="11895483" cy="3673269"/>
          </a:xfrm>
          <a:prstGeom prst="rect">
            <a:avLst/>
          </a:prstGeom>
        </p:spPr>
      </p:pic>
      <p:sp>
        <p:nvSpPr>
          <p:cNvPr id="7" name="矩形 6">
            <a:extLst>
              <a:ext uri="{FF2B5EF4-FFF2-40B4-BE49-F238E27FC236}">
                <a16:creationId xmlns:a16="http://schemas.microsoft.com/office/drawing/2014/main" id="{6F0FF03D-FD1D-1925-E289-0074F0B4EE50}"/>
              </a:ext>
            </a:extLst>
          </p:cNvPr>
          <p:cNvSpPr/>
          <p:nvPr/>
        </p:nvSpPr>
        <p:spPr>
          <a:xfrm>
            <a:off x="1686339" y="2903127"/>
            <a:ext cx="2779643"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3600" dirty="0">
                <a:solidFill>
                  <a:srgbClr val="FF0000"/>
                </a:solidFill>
                <a:latin typeface="微軟正黑體" panose="020B0604030504040204" pitchFamily="34" charset="-120"/>
                <a:ea typeface="微軟正黑體" panose="020B0604030504040204" pitchFamily="34" charset="-120"/>
              </a:rPr>
              <a:t>關於競賽</a:t>
            </a:r>
          </a:p>
        </p:txBody>
      </p:sp>
      <p:sp>
        <p:nvSpPr>
          <p:cNvPr id="9" name="矩形 8">
            <a:extLst>
              <a:ext uri="{FF2B5EF4-FFF2-40B4-BE49-F238E27FC236}">
                <a16:creationId xmlns:a16="http://schemas.microsoft.com/office/drawing/2014/main" id="{C916024D-AB61-08BD-EE7E-B84A8E121B4F}"/>
              </a:ext>
            </a:extLst>
          </p:cNvPr>
          <p:cNvSpPr/>
          <p:nvPr/>
        </p:nvSpPr>
        <p:spPr>
          <a:xfrm>
            <a:off x="2604052" y="621957"/>
            <a:ext cx="1441174" cy="84482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26250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3600" dirty="0">
                <a:solidFill>
                  <a:srgbClr val="FF0000"/>
                </a:solidFill>
                <a:latin typeface="微軟正黑體" panose="020B0604030504040204" pitchFamily="34" charset="-120"/>
                <a:ea typeface="微軟正黑體" panose="020B0604030504040204" pitchFamily="34" charset="-120"/>
              </a:rPr>
              <a:t>背景</a:t>
            </a:r>
          </a:p>
        </p:txBody>
      </p:sp>
      <p:sp>
        <p:nvSpPr>
          <p:cNvPr id="9" name="矩形 8">
            <a:extLst>
              <a:ext uri="{FF2B5EF4-FFF2-40B4-BE49-F238E27FC236}">
                <a16:creationId xmlns:a16="http://schemas.microsoft.com/office/drawing/2014/main" id="{C1A7A707-B8E4-90BE-866F-0DE178C843C5}"/>
              </a:ext>
            </a:extLst>
          </p:cNvPr>
          <p:cNvSpPr/>
          <p:nvPr/>
        </p:nvSpPr>
        <p:spPr>
          <a:xfrm>
            <a:off x="1510750" y="1679712"/>
            <a:ext cx="9640955" cy="445807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2000" dirty="0">
                <a:solidFill>
                  <a:srgbClr val="FF0000"/>
                </a:solidFill>
                <a:latin typeface="微軟正黑體" panose="020B0604030504040204" pitchFamily="34" charset="-120"/>
                <a:ea typeface="微軟正黑體" panose="020B0604030504040204" pitchFamily="34" charset="-120"/>
              </a:rPr>
              <a:t>以教育部於</a:t>
            </a:r>
            <a:r>
              <a:rPr lang="en-US" altLang="zh-TW" sz="2000" dirty="0">
                <a:solidFill>
                  <a:srgbClr val="FF0000"/>
                </a:solidFill>
                <a:latin typeface="微軟正黑體" panose="020B0604030504040204" pitchFamily="34" charset="-120"/>
                <a:ea typeface="微軟正黑體" panose="020B0604030504040204" pitchFamily="34" charset="-120"/>
              </a:rPr>
              <a:t>2021</a:t>
            </a:r>
            <a:r>
              <a:rPr lang="zh-TW" altLang="en-US" sz="2000" dirty="0">
                <a:solidFill>
                  <a:srgbClr val="FF0000"/>
                </a:solidFill>
                <a:latin typeface="微軟正黑體" panose="020B0604030504040204" pitchFamily="34" charset="-120"/>
                <a:ea typeface="微軟正黑體" panose="020B0604030504040204" pitchFamily="34" charset="-120"/>
              </a:rPr>
              <a:t>年起推動「前瞻顯示科技跨域應用校園示範場域計畫」，建置以顯示科技設備為主的創新應用校園試驗場域，輔助教學，並帶動師生共同參與，孕育前瞻顯示技術與智慧生活跨域應用能量。</a:t>
            </a:r>
            <a:endParaRPr lang="en-US" altLang="zh-TW" sz="2000" dirty="0">
              <a:solidFill>
                <a:srgbClr val="FF0000"/>
              </a:solidFill>
              <a:latin typeface="微軟正黑體" panose="020B0604030504040204" pitchFamily="34" charset="-120"/>
              <a:ea typeface="微軟正黑體" panose="020B0604030504040204" pitchFamily="34" charset="-120"/>
            </a:endParaRPr>
          </a:p>
          <a:p>
            <a:r>
              <a:rPr lang="zh-TW" altLang="en-US" sz="2000" dirty="0">
                <a:solidFill>
                  <a:srgbClr val="FF0000"/>
                </a:solidFill>
                <a:latin typeface="微軟正黑體" panose="020B0604030504040204" pitchFamily="34" charset="-120"/>
                <a:ea typeface="微軟正黑體" panose="020B0604030504040204" pitchFamily="34" charset="-120"/>
              </a:rPr>
              <a:t>此計畫中之校園示範場域分別由臺大</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實驗劇場</a:t>
            </a:r>
            <a:r>
              <a:rPr lang="zh-TW" altLang="en-US" sz="2000" dirty="0">
                <a:solidFill>
                  <a:srgbClr val="FF0000"/>
                </a:solidFill>
                <a:latin typeface="微軟正黑體" panose="020B0604030504040204" pitchFamily="34" charset="-120"/>
                <a:ea typeface="微軟正黑體" panose="020B0604030504040204" pitchFamily="34" charset="-120"/>
              </a:rPr>
              <a:t>、</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師大美術館光影走廊</a:t>
            </a:r>
            <a:r>
              <a:rPr lang="zh-TW" altLang="en-US" sz="2000" dirty="0">
                <a:solidFill>
                  <a:srgbClr val="FF0000"/>
                </a:solidFill>
                <a:latin typeface="微軟正黑體" panose="020B0604030504040204" pitchFamily="34" charset="-120"/>
                <a:ea typeface="微軟正黑體" panose="020B0604030504040204" pitchFamily="34" charset="-120"/>
              </a:rPr>
              <a:t>、</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成大智慧運動館及綠幕攝影棚 </a:t>
            </a:r>
            <a:r>
              <a:rPr lang="zh-TW" altLang="en-US" sz="2000" dirty="0">
                <a:solidFill>
                  <a:srgbClr val="FF0000"/>
                </a:solidFill>
                <a:latin typeface="微軟正黑體" panose="020B0604030504040204" pitchFamily="34" charset="-120"/>
                <a:ea typeface="微軟正黑體" panose="020B0604030504040204" pitchFamily="34" charset="-120"/>
              </a:rPr>
              <a:t>、北藝大科技藝術館、南藝大漢寶德紀念館及科教館小黑盒劇場，作為智慧育樂運用之實證場域，裨益人才培訓成效。</a:t>
            </a:r>
          </a:p>
          <a:p>
            <a:r>
              <a:rPr lang="zh-TW" altLang="en-US" sz="2000" dirty="0">
                <a:solidFill>
                  <a:srgbClr val="FF0000"/>
                </a:solidFill>
                <a:latin typeface="微軟正黑體" panose="020B0604030504040204" pitchFamily="34" charset="-120"/>
                <a:ea typeface="微軟正黑體" panose="020B0604030504040204" pitchFamily="34" charset="-120"/>
              </a:rPr>
              <a:t>為鼓勵全國各大專院校學生，善用前瞻顯示場域資源，進行具創新性、前瞻性之創作，發揮場域實證的精神，特舉辦本競賽。</a:t>
            </a:r>
            <a:endParaRPr lang="en-US" altLang="zh-TW" sz="2000" dirty="0">
              <a:solidFill>
                <a:srgbClr val="FF0000"/>
              </a:solidFill>
              <a:latin typeface="微軟正黑體" panose="020B0604030504040204" pitchFamily="34" charset="-120"/>
              <a:ea typeface="微軟正黑體" panose="020B0604030504040204" pitchFamily="34" charset="-120"/>
            </a:endParaRPr>
          </a:p>
          <a:p>
            <a:endParaRPr lang="en-US" altLang="zh-TW" sz="2000" dirty="0">
              <a:solidFill>
                <a:srgbClr val="FF0000"/>
              </a:solidFill>
              <a:latin typeface="微軟正黑體" panose="020B0604030504040204" pitchFamily="34" charset="-120"/>
              <a:ea typeface="微軟正黑體" panose="020B0604030504040204" pitchFamily="34" charset="-120"/>
            </a:endParaRPr>
          </a:p>
          <a:p>
            <a:r>
              <a:rPr lang="zh-TW" altLang="en-US" sz="2000" dirty="0">
                <a:solidFill>
                  <a:srgbClr val="FF0000"/>
                </a:solidFill>
                <a:latin typeface="微軟正黑體" panose="020B0604030504040204" pitchFamily="34" charset="-120"/>
                <a:ea typeface="微軟正黑體" panose="020B0604030504040204" pitchFamily="34" charset="-120"/>
              </a:rPr>
              <a:t>頒獎典禮：</a:t>
            </a:r>
            <a:endParaRPr lang="en-US" altLang="zh-TW" sz="2000" dirty="0">
              <a:solidFill>
                <a:srgbClr val="FF0000"/>
              </a:solidFill>
              <a:latin typeface="微軟正黑體" panose="020B0604030504040204" pitchFamily="34" charset="-120"/>
              <a:ea typeface="微軟正黑體" panose="020B0604030504040204" pitchFamily="34" charset="-120"/>
            </a:endParaRPr>
          </a:p>
          <a:p>
            <a:pPr marL="457200" marR="0" lvl="0" indent="-317500" algn="l" defTabSz="914400" rtl="0" eaLnBrk="1" fontAlgn="auto" latinLnBrk="0" hangingPunct="1">
              <a:spcBef>
                <a:spcPts val="0"/>
              </a:spcBef>
              <a:spcAft>
                <a:spcPts val="0"/>
              </a:spcAft>
              <a:buClr>
                <a:srgbClr val="27278B"/>
              </a:buClr>
              <a:buSzPts val="1400"/>
              <a:buFont typeface="Arial"/>
              <a:buChar char="●"/>
              <a:tabLst/>
              <a:defRPr/>
            </a:pPr>
            <a:r>
              <a:rPr kumimoji="0" lang="zh-TW" altLang="en-US" sz="2000"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Arial"/>
                <a:sym typeface="Arial"/>
              </a:rPr>
              <a:t>日期：</a:t>
            </a:r>
            <a:r>
              <a:rPr kumimoji="0" lang="en-US" altLang="zh-TW" sz="2000"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Arial"/>
                <a:sym typeface="Arial"/>
              </a:rPr>
              <a:t>2024 / 11 / 9</a:t>
            </a:r>
          </a:p>
          <a:p>
            <a:pPr marL="457200" marR="0" lvl="0" indent="-317500" algn="l" defTabSz="914400" rtl="0" eaLnBrk="1" fontAlgn="auto" latinLnBrk="0" hangingPunct="1">
              <a:spcBef>
                <a:spcPts val="0"/>
              </a:spcBef>
              <a:spcAft>
                <a:spcPts val="0"/>
              </a:spcAft>
              <a:buClr>
                <a:srgbClr val="27278B"/>
              </a:buClr>
              <a:buSzPts val="1400"/>
              <a:buFont typeface="Arial"/>
              <a:buChar char="●"/>
              <a:tabLst/>
              <a:defRPr/>
            </a:pPr>
            <a:r>
              <a:rPr kumimoji="0" lang="en-US" altLang="zh-TW" sz="2000"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Arial"/>
                <a:sym typeface="Arial"/>
              </a:rPr>
              <a:t>7</a:t>
            </a:r>
            <a:r>
              <a:rPr kumimoji="0" lang="en-US" altLang="zh-TW" sz="2000" i="0" u="none" strike="noStrike" kern="0" cap="none" spc="0" normalizeH="0" baseline="30000" noProof="0" dirty="0">
                <a:ln>
                  <a:noFill/>
                </a:ln>
                <a:solidFill>
                  <a:srgbClr val="FF0000"/>
                </a:solidFill>
                <a:effectLst/>
                <a:uLnTx/>
                <a:uFillTx/>
                <a:latin typeface="微軟正黑體" panose="020B0604030504040204" pitchFamily="34" charset="-120"/>
                <a:ea typeface="微軟正黑體" panose="020B0604030504040204" pitchFamily="34" charset="-120"/>
                <a:cs typeface="Arial"/>
                <a:sym typeface="Arial"/>
              </a:rPr>
              <a:t>th</a:t>
            </a:r>
            <a:r>
              <a:rPr kumimoji="0" lang="en-US" altLang="zh-TW" sz="2000"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Arial"/>
                <a:sym typeface="Arial"/>
              </a:rPr>
              <a:t> ISAT 2024</a:t>
            </a:r>
            <a:endParaRPr lang="zh-TW" altLang="en-US" sz="2000" dirty="0">
              <a:solidFill>
                <a:srgbClr val="FF0000"/>
              </a:solidFill>
              <a:latin typeface="微軟正黑體" panose="020B0604030504040204" pitchFamily="34" charset="-120"/>
              <a:ea typeface="微軟正黑體" panose="020B0604030504040204" pitchFamily="34" charset="-120"/>
            </a:endParaRPr>
          </a:p>
          <a:p>
            <a:endParaRPr lang="zh-TW" altLang="en-US" sz="2000" dirty="0">
              <a:solidFill>
                <a:srgbClr val="FF0000"/>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關於競賽</a:t>
            </a:r>
          </a:p>
        </p:txBody>
      </p:sp>
    </p:spTree>
    <p:extLst>
      <p:ext uri="{BB962C8B-B14F-4D97-AF65-F5344CB8AC3E}">
        <p14:creationId xmlns:p14="http://schemas.microsoft.com/office/powerpoint/2010/main" val="498944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A1FF014-41F9-F648-8617-E0C9039C2985}"/>
              </a:ext>
            </a:extLst>
          </p:cNvPr>
          <p:cNvPicPr>
            <a:picLocks noChangeAspect="1"/>
          </p:cNvPicPr>
          <p:nvPr/>
        </p:nvPicPr>
        <p:blipFill rotWithShape="1">
          <a:blip r:embed="rId2"/>
          <a:srcRect l="38478" t="12609" r="24429" b="67148"/>
          <a:stretch/>
        </p:blipFill>
        <p:spPr>
          <a:xfrm>
            <a:off x="296517" y="371957"/>
            <a:ext cx="11895483" cy="3673269"/>
          </a:xfrm>
          <a:prstGeom prst="rect">
            <a:avLst/>
          </a:prstGeom>
        </p:spPr>
      </p:pic>
      <p:sp>
        <p:nvSpPr>
          <p:cNvPr id="7" name="矩形 6">
            <a:extLst>
              <a:ext uri="{FF2B5EF4-FFF2-40B4-BE49-F238E27FC236}">
                <a16:creationId xmlns:a16="http://schemas.microsoft.com/office/drawing/2014/main" id="{6F0FF03D-FD1D-1925-E289-0074F0B4EE50}"/>
              </a:ext>
            </a:extLst>
          </p:cNvPr>
          <p:cNvSpPr/>
          <p:nvPr/>
        </p:nvSpPr>
        <p:spPr>
          <a:xfrm>
            <a:off x="1686339" y="2903127"/>
            <a:ext cx="2779643" cy="844826"/>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
        <p:nvSpPr>
          <p:cNvPr id="9" name="矩形 8">
            <a:extLst>
              <a:ext uri="{FF2B5EF4-FFF2-40B4-BE49-F238E27FC236}">
                <a16:creationId xmlns:a16="http://schemas.microsoft.com/office/drawing/2014/main" id="{C916024D-AB61-08BD-EE7E-B84A8E121B4F}"/>
              </a:ext>
            </a:extLst>
          </p:cNvPr>
          <p:cNvSpPr/>
          <p:nvPr/>
        </p:nvSpPr>
        <p:spPr>
          <a:xfrm>
            <a:off x="4313582" y="552383"/>
            <a:ext cx="1782418" cy="84482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39887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2192E-B077-E920-08E9-544D4616B3AC}"/>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55F5EBF0-EB9F-8587-6F1C-B35EC8057789}"/>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6DDD152B-DD7F-B259-91B8-0620EDA0118E}"/>
              </a:ext>
            </a:extLst>
          </p:cNvPr>
          <p:cNvPicPr>
            <a:picLocks noChangeAspect="1"/>
          </p:cNvPicPr>
          <p:nvPr/>
        </p:nvPicPr>
        <p:blipFill rotWithShape="1">
          <a:blip r:embed="rId2"/>
          <a:srcRect l="896" t="9276" r="5272" b="10145"/>
          <a:stretch/>
        </p:blipFill>
        <p:spPr>
          <a:xfrm>
            <a:off x="-56054" y="457200"/>
            <a:ext cx="12304107" cy="5943600"/>
          </a:xfrm>
          <a:prstGeom prst="rect">
            <a:avLst/>
          </a:prstGeom>
        </p:spPr>
      </p:pic>
      <p:sp>
        <p:nvSpPr>
          <p:cNvPr id="7" name="矩形 6">
            <a:extLst>
              <a:ext uri="{FF2B5EF4-FFF2-40B4-BE49-F238E27FC236}">
                <a16:creationId xmlns:a16="http://schemas.microsoft.com/office/drawing/2014/main" id="{245CBA91-B0FE-BFB7-28B6-517D207F8F19}"/>
              </a:ext>
            </a:extLst>
          </p:cNvPr>
          <p:cNvSpPr/>
          <p:nvPr/>
        </p:nvSpPr>
        <p:spPr>
          <a:xfrm>
            <a:off x="394253" y="835788"/>
            <a:ext cx="2140226" cy="635203"/>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
        <p:nvSpPr>
          <p:cNvPr id="9" name="矩形 8">
            <a:extLst>
              <a:ext uri="{FF2B5EF4-FFF2-40B4-BE49-F238E27FC236}">
                <a16:creationId xmlns:a16="http://schemas.microsoft.com/office/drawing/2014/main" id="{C1A7A707-B8E4-90BE-866F-0DE178C843C5}"/>
              </a:ext>
            </a:extLst>
          </p:cNvPr>
          <p:cNvSpPr/>
          <p:nvPr/>
        </p:nvSpPr>
        <p:spPr>
          <a:xfrm>
            <a:off x="1510750" y="1757566"/>
            <a:ext cx="9640955" cy="4380219"/>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競賽主題：</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本次競賽主題為「前瞻顯示技術在元宇宙與科技藝術之運用」。</a:t>
            </a:r>
            <a:endPar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運用範圍包含但不限於以智慧加值或未來體驗想像，應用於育樂、醫療、交通、零售等領域。鼓勵各團隊善用前瞻顯示科技，如延伸實境</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(Extended Reality, XR) </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，包含</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AR</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VR</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en-US" altLang="zh-TW"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MR</a:t>
            </a:r>
            <a:r>
              <a:rPr kumimoji="0" lang="zh-TW" altLang="en-US" sz="20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，及沉浸式投影等技術，進行創意實作。</a:t>
            </a:r>
          </a:p>
        </p:txBody>
      </p:sp>
      <p:sp>
        <p:nvSpPr>
          <p:cNvPr id="10" name="矩形 9">
            <a:extLst>
              <a:ext uri="{FF2B5EF4-FFF2-40B4-BE49-F238E27FC236}">
                <a16:creationId xmlns:a16="http://schemas.microsoft.com/office/drawing/2014/main" id="{8AD37AFE-13B0-7A8C-DA87-EE2C6B96B452}"/>
              </a:ext>
            </a:extLst>
          </p:cNvPr>
          <p:cNvSpPr/>
          <p:nvPr/>
        </p:nvSpPr>
        <p:spPr>
          <a:xfrm>
            <a:off x="1182757" y="405024"/>
            <a:ext cx="1143000" cy="399737"/>
          </a:xfrm>
          <a:prstGeom prst="rect">
            <a:avLst/>
          </a:prstGeom>
          <a:solidFill>
            <a:srgbClr val="D0E0FC">
              <a:alpha val="9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徵件辦法</a:t>
            </a:r>
          </a:p>
        </p:txBody>
      </p:sp>
    </p:spTree>
    <p:extLst>
      <p:ext uri="{BB962C8B-B14F-4D97-AF65-F5344CB8AC3E}">
        <p14:creationId xmlns:p14="http://schemas.microsoft.com/office/powerpoint/2010/main" val="145220379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2950</Words>
  <Application>Microsoft Office PowerPoint</Application>
  <PresentationFormat>寬螢幕</PresentationFormat>
  <Paragraphs>240</Paragraphs>
  <Slides>36</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36</vt:i4>
      </vt:variant>
    </vt:vector>
  </HeadingPairs>
  <TitlesOfParts>
    <vt:vector size="41" baseType="lpstr">
      <vt:lpstr>微軟正黑體</vt: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育丞 林</dc:creator>
  <cp:lastModifiedBy>育丞 林</cp:lastModifiedBy>
  <cp:revision>23</cp:revision>
  <dcterms:created xsi:type="dcterms:W3CDTF">2023-12-29T13:32:10Z</dcterms:created>
  <dcterms:modified xsi:type="dcterms:W3CDTF">2023-12-30T11:34:37Z</dcterms:modified>
</cp:coreProperties>
</file>